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79" d="100"/>
          <a:sy n="79" d="100"/>
        </p:scale>
        <p:origin x="147"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9F636B18-387E-41A8-B43A-73965471BB8C}"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E7141-3646-4CBE-9D8D-F9F5520B6A07}" type="slidenum">
              <a:rPr lang="en-US" smtClean="0"/>
              <a:t>‹#›</a:t>
            </a:fld>
            <a:endParaRPr lang="en-US"/>
          </a:p>
        </p:txBody>
      </p:sp>
    </p:spTree>
    <p:extLst>
      <p:ext uri="{BB962C8B-B14F-4D97-AF65-F5344CB8AC3E}">
        <p14:creationId xmlns:p14="http://schemas.microsoft.com/office/powerpoint/2010/main" val="370220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9F636B18-387E-41A8-B43A-73965471BB8C}"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E7141-3646-4CBE-9D8D-F9F5520B6A07}" type="slidenum">
              <a:rPr lang="en-US" smtClean="0"/>
              <a:t>‹#›</a:t>
            </a:fld>
            <a:endParaRPr lang="en-US"/>
          </a:p>
        </p:txBody>
      </p:sp>
    </p:spTree>
    <p:extLst>
      <p:ext uri="{BB962C8B-B14F-4D97-AF65-F5344CB8AC3E}">
        <p14:creationId xmlns:p14="http://schemas.microsoft.com/office/powerpoint/2010/main" val="2195588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9F636B18-387E-41A8-B43A-73965471BB8C}"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E7141-3646-4CBE-9D8D-F9F5520B6A07}" type="slidenum">
              <a:rPr lang="en-US" smtClean="0"/>
              <a:t>‹#›</a:t>
            </a:fld>
            <a:endParaRPr lang="en-US"/>
          </a:p>
        </p:txBody>
      </p:sp>
    </p:spTree>
    <p:extLst>
      <p:ext uri="{BB962C8B-B14F-4D97-AF65-F5344CB8AC3E}">
        <p14:creationId xmlns:p14="http://schemas.microsoft.com/office/powerpoint/2010/main" val="299213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9F636B18-387E-41A8-B43A-73965471BB8C}"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E7141-3646-4CBE-9D8D-F9F5520B6A07}" type="slidenum">
              <a:rPr lang="en-US" smtClean="0"/>
              <a:t>‹#›</a:t>
            </a:fld>
            <a:endParaRPr lang="en-US"/>
          </a:p>
        </p:txBody>
      </p:sp>
    </p:spTree>
    <p:extLst>
      <p:ext uri="{BB962C8B-B14F-4D97-AF65-F5344CB8AC3E}">
        <p14:creationId xmlns:p14="http://schemas.microsoft.com/office/powerpoint/2010/main" val="1818875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636B18-387E-41A8-B43A-73965471BB8C}" type="datetimeFigureOut">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E7141-3646-4CBE-9D8D-F9F5520B6A07}" type="slidenum">
              <a:rPr lang="en-US" smtClean="0"/>
              <a:t>‹#›</a:t>
            </a:fld>
            <a:endParaRPr lang="en-US"/>
          </a:p>
        </p:txBody>
      </p:sp>
    </p:spTree>
    <p:extLst>
      <p:ext uri="{BB962C8B-B14F-4D97-AF65-F5344CB8AC3E}">
        <p14:creationId xmlns:p14="http://schemas.microsoft.com/office/powerpoint/2010/main" val="3193714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9F636B18-387E-41A8-B43A-73965471BB8C}"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E7141-3646-4CBE-9D8D-F9F5520B6A07}" type="slidenum">
              <a:rPr lang="en-US" smtClean="0"/>
              <a:t>‹#›</a:t>
            </a:fld>
            <a:endParaRPr lang="en-US"/>
          </a:p>
        </p:txBody>
      </p:sp>
    </p:spTree>
    <p:extLst>
      <p:ext uri="{BB962C8B-B14F-4D97-AF65-F5344CB8AC3E}">
        <p14:creationId xmlns:p14="http://schemas.microsoft.com/office/powerpoint/2010/main" val="2292076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9F636B18-387E-41A8-B43A-73965471BB8C}" type="datetimeFigureOut">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2E7141-3646-4CBE-9D8D-F9F5520B6A07}" type="slidenum">
              <a:rPr lang="en-US" smtClean="0"/>
              <a:t>‹#›</a:t>
            </a:fld>
            <a:endParaRPr lang="en-US"/>
          </a:p>
        </p:txBody>
      </p:sp>
    </p:spTree>
    <p:extLst>
      <p:ext uri="{BB962C8B-B14F-4D97-AF65-F5344CB8AC3E}">
        <p14:creationId xmlns:p14="http://schemas.microsoft.com/office/powerpoint/2010/main" val="204143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9F636B18-387E-41A8-B43A-73965471BB8C}" type="datetimeFigureOut">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2E7141-3646-4CBE-9D8D-F9F5520B6A07}" type="slidenum">
              <a:rPr lang="en-US" smtClean="0"/>
              <a:t>‹#›</a:t>
            </a:fld>
            <a:endParaRPr lang="en-US"/>
          </a:p>
        </p:txBody>
      </p:sp>
    </p:spTree>
    <p:extLst>
      <p:ext uri="{BB962C8B-B14F-4D97-AF65-F5344CB8AC3E}">
        <p14:creationId xmlns:p14="http://schemas.microsoft.com/office/powerpoint/2010/main" val="3806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636B18-387E-41A8-B43A-73965471BB8C}" type="datetimeFigureOut">
              <a:rPr lang="en-US" smtClean="0"/>
              <a:t>8/16/2017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2E7141-3646-4CBE-9D8D-F9F5520B6A07}" type="slidenum">
              <a:rPr lang="en-US" smtClean="0"/>
              <a:t>‹#›</a:t>
            </a:fld>
            <a:endParaRPr lang="en-US"/>
          </a:p>
        </p:txBody>
      </p:sp>
    </p:spTree>
    <p:extLst>
      <p:ext uri="{BB962C8B-B14F-4D97-AF65-F5344CB8AC3E}">
        <p14:creationId xmlns:p14="http://schemas.microsoft.com/office/powerpoint/2010/main" val="76532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636B18-387E-41A8-B43A-73965471BB8C}"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E7141-3646-4CBE-9D8D-F9F5520B6A07}" type="slidenum">
              <a:rPr lang="en-US" smtClean="0"/>
              <a:t>‹#›</a:t>
            </a:fld>
            <a:endParaRPr lang="en-US"/>
          </a:p>
        </p:txBody>
      </p:sp>
    </p:spTree>
    <p:extLst>
      <p:ext uri="{BB962C8B-B14F-4D97-AF65-F5344CB8AC3E}">
        <p14:creationId xmlns:p14="http://schemas.microsoft.com/office/powerpoint/2010/main" val="8872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636B18-387E-41A8-B43A-73965471BB8C}" type="datetimeFigureOut">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E7141-3646-4CBE-9D8D-F9F5520B6A07}" type="slidenum">
              <a:rPr lang="en-US" smtClean="0"/>
              <a:t>‹#›</a:t>
            </a:fld>
            <a:endParaRPr lang="en-US"/>
          </a:p>
        </p:txBody>
      </p:sp>
    </p:spTree>
    <p:extLst>
      <p:ext uri="{BB962C8B-B14F-4D97-AF65-F5344CB8AC3E}">
        <p14:creationId xmlns:p14="http://schemas.microsoft.com/office/powerpoint/2010/main" val="3760952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636B18-387E-41A8-B43A-73965471BB8C}" type="datetimeFigureOut">
              <a:rPr lang="en-US" smtClean="0"/>
              <a:t>8/16/2017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E7141-3646-4CBE-9D8D-F9F5520B6A07}" type="slidenum">
              <a:rPr lang="en-US" smtClean="0"/>
              <a:t>‹#›</a:t>
            </a:fld>
            <a:endParaRPr lang="en-US"/>
          </a:p>
        </p:txBody>
      </p:sp>
    </p:spTree>
    <p:extLst>
      <p:ext uri="{BB962C8B-B14F-4D97-AF65-F5344CB8AC3E}">
        <p14:creationId xmlns:p14="http://schemas.microsoft.com/office/powerpoint/2010/main" val="2721996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5629701"/>
          </a:xfrm>
          <a:prstGeom prst="rect">
            <a:avLst/>
          </a:prstGeom>
        </p:spPr>
      </p:pic>
      <p:sp>
        <p:nvSpPr>
          <p:cNvPr id="7" name="Rectangle 6"/>
          <p:cNvSpPr/>
          <p:nvPr/>
        </p:nvSpPr>
        <p:spPr>
          <a:xfrm>
            <a:off x="0" y="5616054"/>
            <a:ext cx="12192000" cy="1241946"/>
          </a:xfrm>
          <a:prstGeom prst="rect">
            <a:avLst/>
          </a:prstGeom>
          <a:solidFill>
            <a:srgbClr val="8697A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BentonSans Bold" panose="02000803000000020004" pitchFamily="2" charset="0"/>
              </a:rPr>
              <a:t>EXCELLENCE IN TRANSFORMATION</a:t>
            </a:r>
          </a:p>
        </p:txBody>
      </p:sp>
      <p:sp>
        <p:nvSpPr>
          <p:cNvPr id="8" name="Rectangle 7"/>
          <p:cNvSpPr/>
          <p:nvPr/>
        </p:nvSpPr>
        <p:spPr>
          <a:xfrm>
            <a:off x="0" y="5559188"/>
            <a:ext cx="12192000" cy="113731"/>
          </a:xfrm>
          <a:prstGeom prst="rect">
            <a:avLst/>
          </a:prstGeom>
          <a:solidFill>
            <a:srgbClr val="5183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400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0281"/>
            <a:ext cx="12192000" cy="5977719"/>
          </a:xfrm>
          <a:prstGeom prst="rect">
            <a:avLst/>
          </a:prstGeom>
          <a:solidFill>
            <a:srgbClr val="8697A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BentonSans Bold" panose="02000803000000020004" pitchFamily="2" charset="0"/>
            </a:endParaRPr>
          </a:p>
        </p:txBody>
      </p:sp>
      <p:sp>
        <p:nvSpPr>
          <p:cNvPr id="3" name="Rectangle 2"/>
          <p:cNvSpPr/>
          <p:nvPr/>
        </p:nvSpPr>
        <p:spPr>
          <a:xfrm>
            <a:off x="0" y="0"/>
            <a:ext cx="12192000" cy="1555845"/>
          </a:xfrm>
          <a:prstGeom prst="rect">
            <a:avLst/>
          </a:prstGeom>
          <a:solidFill>
            <a:srgbClr val="5183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58112" y="255310"/>
            <a:ext cx="4310199" cy="1045223"/>
          </a:xfrm>
          <a:prstGeom prst="rect">
            <a:avLst/>
          </a:prstGeom>
        </p:spPr>
      </p:pic>
      <p:sp>
        <p:nvSpPr>
          <p:cNvPr id="5" name="TextBox 4"/>
          <p:cNvSpPr txBox="1"/>
          <p:nvPr/>
        </p:nvSpPr>
        <p:spPr>
          <a:xfrm>
            <a:off x="286603" y="1937982"/>
            <a:ext cx="3800901" cy="3693319"/>
          </a:xfrm>
          <a:prstGeom prst="rect">
            <a:avLst/>
          </a:prstGeom>
          <a:noFill/>
        </p:spPr>
        <p:txBody>
          <a:bodyPr wrap="square" rtlCol="0">
            <a:spAutoFit/>
          </a:bodyPr>
          <a:lstStyle/>
          <a:p>
            <a:r>
              <a:rPr lang="en-US" dirty="0">
                <a:solidFill>
                  <a:schemeClr val="bg1"/>
                </a:solidFill>
                <a:latin typeface="BentonSans Bold" panose="02000803000000020004" pitchFamily="2" charset="0"/>
              </a:rPr>
              <a:t>Location: </a:t>
            </a:r>
            <a:r>
              <a:rPr lang="en-US" b="1" dirty="0">
                <a:solidFill>
                  <a:schemeClr val="bg1"/>
                </a:solidFill>
                <a:latin typeface="BentonSans Light" panose="02000503000000020004" pitchFamily="2" charset="0"/>
              </a:rPr>
              <a:t>Akron, OH</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Number of Employees: </a:t>
            </a:r>
            <a:r>
              <a:rPr lang="en-US" b="1" dirty="0">
                <a:solidFill>
                  <a:schemeClr val="bg1"/>
                </a:solidFill>
                <a:latin typeface="BentonSans Light" panose="02000503000000020004" pitchFamily="2" charset="0"/>
              </a:rPr>
              <a:t>15,500</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Number of Customers: </a:t>
            </a:r>
            <a:r>
              <a:rPr lang="en-US" b="1" dirty="0">
                <a:solidFill>
                  <a:schemeClr val="bg1"/>
                </a:solidFill>
                <a:latin typeface="BentonSans Light" panose="02000503000000020004" pitchFamily="2" charset="0"/>
              </a:rPr>
              <a:t>6 million</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Area Served: </a:t>
            </a:r>
            <a:r>
              <a:rPr lang="en-US" b="1" dirty="0">
                <a:solidFill>
                  <a:schemeClr val="bg1"/>
                </a:solidFill>
                <a:latin typeface="BentonSans Light" panose="02000503000000020004" pitchFamily="2" charset="0"/>
              </a:rPr>
              <a:t>Ohio, Pennsylvania, West Virginia, Virginia, Maryland, and New Jersey</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p:txBody>
      </p:sp>
      <p:sp>
        <p:nvSpPr>
          <p:cNvPr id="7" name="Rectangle 6"/>
          <p:cNvSpPr/>
          <p:nvPr/>
        </p:nvSpPr>
        <p:spPr>
          <a:xfrm>
            <a:off x="4951863" y="2168814"/>
            <a:ext cx="7003576" cy="1277273"/>
          </a:xfrm>
          <a:prstGeom prst="rect">
            <a:avLst/>
          </a:prstGeom>
        </p:spPr>
        <p:txBody>
          <a:bodyPr wrap="square">
            <a:spAutoFit/>
          </a:bodyPr>
          <a:lstStyle/>
          <a:p>
            <a:r>
              <a:rPr lang="en-US" sz="1100" dirty="0">
                <a:solidFill>
                  <a:schemeClr val="bg1"/>
                </a:solidFill>
                <a:latin typeface="BentonSans Light" panose="02000503000000020004" pitchFamily="2" charset="0"/>
              </a:rPr>
              <a:t>In an effort to shift their focus to address a new market, FirstEnergy recognized that they required a complete step change and digital transformation. To accomplish this change, FirstEnergy to the entire suite of Hybris solutions to deliver a world class customer experience and a stand-alone business in less than 4 months. FirstEnergy utilized an agile method to achieve speed to value. The new business now has the flexibility to not only take a 360 degree view of the customer, but act on that view with targeted marketing, promotion and conversion. In addition, through this transformation, FirstEnergy provides one seamless work order tracking and billing process. FirstEnergy is the first utility globally to take use of this entire digital suite </a:t>
            </a:r>
          </a:p>
        </p:txBody>
      </p:sp>
      <p:sp>
        <p:nvSpPr>
          <p:cNvPr id="8" name="Rectangle 7"/>
          <p:cNvSpPr/>
          <p:nvPr/>
        </p:nvSpPr>
        <p:spPr>
          <a:xfrm>
            <a:off x="4951863" y="4259196"/>
            <a:ext cx="7003576" cy="600164"/>
          </a:xfrm>
          <a:prstGeom prst="rect">
            <a:avLst/>
          </a:prstGeom>
        </p:spPr>
        <p:txBody>
          <a:bodyPr wrap="square">
            <a:spAutoFit/>
          </a:bodyPr>
          <a:lstStyle/>
          <a:p>
            <a:r>
              <a:rPr lang="en-US" sz="1100" dirty="0">
                <a:solidFill>
                  <a:schemeClr val="bg1"/>
                </a:solidFill>
                <a:latin typeface="BentonSans Light" panose="02000503000000020004" pitchFamily="2" charset="0"/>
              </a:rPr>
              <a:t>With a internal go-live in May, the team delivered the project on time and on budget. They have successfully migrated their legacy customers over while delivering a digital experience that takes them away from manual spreadsheet billing processes. This new platform, gives them the capability to instantly shift their business.</a:t>
            </a:r>
          </a:p>
        </p:txBody>
      </p:sp>
      <p:sp>
        <p:nvSpPr>
          <p:cNvPr id="9" name="Rectangle 8"/>
          <p:cNvSpPr/>
          <p:nvPr/>
        </p:nvSpPr>
        <p:spPr>
          <a:xfrm>
            <a:off x="4951863" y="1700789"/>
            <a:ext cx="5065594" cy="523220"/>
          </a:xfrm>
          <a:prstGeom prst="rect">
            <a:avLst/>
          </a:prstGeom>
        </p:spPr>
        <p:txBody>
          <a:bodyPr wrap="square">
            <a:spAutoFit/>
          </a:bodyPr>
          <a:lstStyle/>
          <a:p>
            <a:r>
              <a:rPr lang="en-US" sz="1400" b="1" dirty="0">
                <a:solidFill>
                  <a:schemeClr val="bg1"/>
                </a:solidFill>
                <a:latin typeface="BentonSans Bold" panose="02000803000000020004" pitchFamily="2" charset="0"/>
              </a:rPr>
              <a:t>What business processes changed, and how did the change come about?</a:t>
            </a:r>
          </a:p>
        </p:txBody>
      </p:sp>
      <p:sp>
        <p:nvSpPr>
          <p:cNvPr id="10" name="Rectangle 9"/>
          <p:cNvSpPr/>
          <p:nvPr/>
        </p:nvSpPr>
        <p:spPr>
          <a:xfrm>
            <a:off x="4951863" y="3784641"/>
            <a:ext cx="5741158" cy="523220"/>
          </a:xfrm>
          <a:prstGeom prst="rect">
            <a:avLst/>
          </a:prstGeom>
        </p:spPr>
        <p:txBody>
          <a:bodyPr wrap="square">
            <a:spAutoFit/>
          </a:bodyPr>
          <a:lstStyle/>
          <a:p>
            <a:r>
              <a:rPr lang="en-US" sz="1400" b="1" dirty="0">
                <a:solidFill>
                  <a:schemeClr val="bg1"/>
                </a:solidFill>
                <a:latin typeface="BentonSans Bold" panose="02000803000000020004" pitchFamily="2" charset="0"/>
              </a:rPr>
              <a:t>What business outcomes were achieved as a result?  What qualitative benefits arose?</a:t>
            </a:r>
          </a:p>
        </p:txBody>
      </p:sp>
      <p:pic>
        <p:nvPicPr>
          <p:cNvPr id="11" name="Picture 2" descr="Image result for sap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45" y="6283555"/>
            <a:ext cx="894224" cy="45605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44766" y="6443121"/>
            <a:ext cx="1447832" cy="369332"/>
          </a:xfrm>
          <a:prstGeom prst="rect">
            <a:avLst/>
          </a:prstGeom>
        </p:spPr>
        <p:txBody>
          <a:bodyPr wrap="none">
            <a:spAutoFit/>
          </a:bodyPr>
          <a:lstStyle/>
          <a:p>
            <a:r>
              <a:rPr lang="en-US" dirty="0">
                <a:solidFill>
                  <a:schemeClr val="bg1"/>
                </a:solidFill>
                <a:latin typeface="BentonSans Bold" panose="02000803000000020004" pitchFamily="2" charset="0"/>
              </a:rPr>
              <a:t>#SAP4UTL</a:t>
            </a:r>
            <a:endParaRPr lang="en-US" dirty="0"/>
          </a:p>
        </p:txBody>
      </p:sp>
    </p:spTree>
    <p:extLst>
      <p:ext uri="{BB962C8B-B14F-4D97-AF65-F5344CB8AC3E}">
        <p14:creationId xmlns:p14="http://schemas.microsoft.com/office/powerpoint/2010/main" val="2527812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0281"/>
            <a:ext cx="12192000" cy="5977719"/>
          </a:xfrm>
          <a:prstGeom prst="rect">
            <a:avLst/>
          </a:prstGeom>
          <a:solidFill>
            <a:srgbClr val="8697A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BentonSans Bold" panose="02000803000000020004" pitchFamily="2" charset="0"/>
            </a:endParaRPr>
          </a:p>
        </p:txBody>
      </p:sp>
      <p:sp>
        <p:nvSpPr>
          <p:cNvPr id="3" name="Rectangle 2"/>
          <p:cNvSpPr/>
          <p:nvPr/>
        </p:nvSpPr>
        <p:spPr>
          <a:xfrm>
            <a:off x="0" y="0"/>
            <a:ext cx="12192000" cy="1555845"/>
          </a:xfrm>
          <a:prstGeom prst="rect">
            <a:avLst/>
          </a:prstGeom>
          <a:solidFill>
            <a:srgbClr val="5183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6603" y="1937982"/>
            <a:ext cx="3937379" cy="3416320"/>
          </a:xfrm>
          <a:prstGeom prst="rect">
            <a:avLst/>
          </a:prstGeom>
          <a:noFill/>
        </p:spPr>
        <p:txBody>
          <a:bodyPr wrap="square" rtlCol="0">
            <a:spAutoFit/>
          </a:bodyPr>
          <a:lstStyle/>
          <a:p>
            <a:r>
              <a:rPr lang="en-US" dirty="0">
                <a:solidFill>
                  <a:schemeClr val="bg1"/>
                </a:solidFill>
                <a:latin typeface="BentonSans Bold" panose="02000803000000020004" pitchFamily="2" charset="0"/>
              </a:rPr>
              <a:t>Location: </a:t>
            </a:r>
            <a:r>
              <a:rPr lang="en-US" b="1" dirty="0">
                <a:solidFill>
                  <a:schemeClr val="bg1"/>
                </a:solidFill>
                <a:latin typeface="BentonSans Light" panose="02000503000000020004" pitchFamily="2" charset="0"/>
              </a:rPr>
              <a:t>Honolulu, HI</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Number of Employees: </a:t>
            </a:r>
            <a:r>
              <a:rPr lang="en-US" b="1" dirty="0">
                <a:solidFill>
                  <a:schemeClr val="bg1"/>
                </a:solidFill>
                <a:latin typeface="BentonSans Light" panose="02000503000000020004" pitchFamily="2" charset="0"/>
              </a:rPr>
              <a:t>2,000+</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Number of Customers: </a:t>
            </a:r>
            <a:r>
              <a:rPr lang="en-US" b="1" dirty="0">
                <a:solidFill>
                  <a:schemeClr val="bg1"/>
                </a:solidFill>
                <a:latin typeface="BentonSans Light" panose="02000503000000020004" pitchFamily="2" charset="0"/>
              </a:rPr>
              <a:t>1.3 million+</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Area Served: </a:t>
            </a:r>
            <a:r>
              <a:rPr lang="en-US" b="1" dirty="0">
                <a:solidFill>
                  <a:schemeClr val="bg1"/>
                </a:solidFill>
                <a:latin typeface="BentonSans Light" panose="02000503000000020004" pitchFamily="2" charset="0"/>
              </a:rPr>
              <a:t>Hawaii</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p:txBody>
      </p:sp>
      <p:sp>
        <p:nvSpPr>
          <p:cNvPr id="7" name="Rectangle 6"/>
          <p:cNvSpPr/>
          <p:nvPr/>
        </p:nvSpPr>
        <p:spPr>
          <a:xfrm>
            <a:off x="4146644" y="1984566"/>
            <a:ext cx="8045356" cy="2970044"/>
          </a:xfrm>
          <a:prstGeom prst="rect">
            <a:avLst/>
          </a:prstGeom>
        </p:spPr>
        <p:txBody>
          <a:bodyPr wrap="square">
            <a:spAutoFit/>
          </a:bodyPr>
          <a:lstStyle/>
          <a:p>
            <a:r>
              <a:rPr lang="en-US" sz="1100" dirty="0">
                <a:solidFill>
                  <a:schemeClr val="bg1"/>
                </a:solidFill>
                <a:latin typeface="BentonSans Light" panose="02000503000000020004" pitchFamily="2" charset="0"/>
              </a:rPr>
              <a:t>Through SAP technology, three companies’ Call Center services, IVR, and website are continually being refined for a better customer experience and to provide users with more options. Innovation across all platforms linked to SAP is an important priority for our Companies and help our customers receive the best service at any given time.  SAP’s Customer Information System (CIS) and the key to helping store information in a central area to support IVR, Call Center, and the online portal – Online Customer Service Center. Our Companies continue to leverage our CIS system to make the experience seamless and easy for customers across platforms. </a:t>
            </a:r>
          </a:p>
          <a:p>
            <a:endParaRPr lang="en-US" sz="1100" dirty="0">
              <a:solidFill>
                <a:schemeClr val="bg1"/>
              </a:solidFill>
              <a:latin typeface="BentonSans Light" panose="02000503000000020004" pitchFamily="2" charset="0"/>
            </a:endParaRPr>
          </a:p>
          <a:p>
            <a:r>
              <a:rPr lang="en-US" sz="1100" dirty="0">
                <a:solidFill>
                  <a:schemeClr val="bg1"/>
                </a:solidFill>
                <a:latin typeface="BentonSans Light" panose="02000503000000020004" pitchFamily="2" charset="0"/>
              </a:rPr>
              <a:t>Last year, the Online Customer Service Center was updated to let customers sign up for an online account, and immediately prompt them to sign up for paperless billing or e-bills with little hassle. Rather than asking customers to sign up for e-bills at a later time, we ask them to confirm sign-up of e-bill notification at the time they actually create an online account. This service was also implemented with the Call Center, where the internal web system was modified for the Call Center representatives to easily set up information obtained from a customer and then send an automated email to complete their online account registration and sign up for paperless billing at the same time. The improvement allowed for customers to actually not have to re-enter their information to sign-up for an online account if they had interactions with our call center representatives about this. In both instances, it helps encourage customers to easily register for an online account and sign up for electronic bill notifications immediately.</a:t>
            </a:r>
          </a:p>
          <a:p>
            <a:endParaRPr lang="en-US" sz="1100" dirty="0">
              <a:solidFill>
                <a:schemeClr val="bg1"/>
              </a:solidFill>
              <a:latin typeface="BentonSans Light" panose="02000503000000020004" pitchFamily="2" charset="0"/>
            </a:endParaRPr>
          </a:p>
        </p:txBody>
      </p:sp>
      <p:sp>
        <p:nvSpPr>
          <p:cNvPr id="8" name="Rectangle 7"/>
          <p:cNvSpPr/>
          <p:nvPr/>
        </p:nvSpPr>
        <p:spPr>
          <a:xfrm>
            <a:off x="4146644" y="5200895"/>
            <a:ext cx="8109046" cy="1615827"/>
          </a:xfrm>
          <a:prstGeom prst="rect">
            <a:avLst/>
          </a:prstGeom>
        </p:spPr>
        <p:txBody>
          <a:bodyPr wrap="square">
            <a:spAutoFit/>
          </a:bodyPr>
          <a:lstStyle/>
          <a:p>
            <a:r>
              <a:rPr lang="en-US" sz="1100" dirty="0">
                <a:solidFill>
                  <a:schemeClr val="bg1"/>
                </a:solidFill>
                <a:latin typeface="BentonSans Light" panose="02000503000000020004" pitchFamily="2" charset="0"/>
              </a:rPr>
              <a:t>It serves both a business and customer need by helping customers easily register for an online account and sign up for paperless billing. Customers are very conscious of being green, so we wanted to tailor the system to support the needs of our customers. By making the process easier for both the frontline staff and customers who choose self-service, it helps facilitates implementation of promotions that encourage customers to sign up for paperless billing. Being able to use SAP technology to keep our information consolidated in one system helps facilitate better seamless interactions with our customers regardless of how they choose to interact with us. This will in term help us achieve our ongoing goal of being in the top 25% of customer satisfaction among utilities by 2020. We saw our paperless billing numbers go up by 4% after implementation of this service. We were close to 19% when we implemented the program and we are now a little over 23% of customers on paperless billing. Small changes can facilitate big improvements for customers</a:t>
            </a:r>
          </a:p>
        </p:txBody>
      </p:sp>
      <p:sp>
        <p:nvSpPr>
          <p:cNvPr id="9" name="Rectangle 8"/>
          <p:cNvSpPr/>
          <p:nvPr/>
        </p:nvSpPr>
        <p:spPr>
          <a:xfrm>
            <a:off x="4146644" y="1700789"/>
            <a:ext cx="8045356" cy="307777"/>
          </a:xfrm>
          <a:prstGeom prst="rect">
            <a:avLst/>
          </a:prstGeom>
        </p:spPr>
        <p:txBody>
          <a:bodyPr wrap="square">
            <a:spAutoFit/>
          </a:bodyPr>
          <a:lstStyle/>
          <a:p>
            <a:r>
              <a:rPr lang="en-US" sz="1400" b="1" dirty="0">
                <a:solidFill>
                  <a:schemeClr val="bg1"/>
                </a:solidFill>
                <a:latin typeface="BentonSans Bold" panose="02000803000000020004" pitchFamily="2" charset="0"/>
              </a:rPr>
              <a:t>What business processes changed, and how did the change come about?</a:t>
            </a:r>
          </a:p>
        </p:txBody>
      </p:sp>
      <p:sp>
        <p:nvSpPr>
          <p:cNvPr id="10" name="Rectangle 9"/>
          <p:cNvSpPr/>
          <p:nvPr/>
        </p:nvSpPr>
        <p:spPr>
          <a:xfrm>
            <a:off x="4146643" y="4931060"/>
            <a:ext cx="8109047" cy="307777"/>
          </a:xfrm>
          <a:prstGeom prst="rect">
            <a:avLst/>
          </a:prstGeom>
        </p:spPr>
        <p:txBody>
          <a:bodyPr wrap="square">
            <a:spAutoFit/>
          </a:bodyPr>
          <a:lstStyle/>
          <a:p>
            <a:r>
              <a:rPr lang="en-US" sz="1400" b="1" dirty="0">
                <a:solidFill>
                  <a:schemeClr val="bg1"/>
                </a:solidFill>
                <a:latin typeface="BentonSans Bold" panose="02000803000000020004" pitchFamily="2" charset="0"/>
              </a:rPr>
              <a:t>What business outcomes were achieved as a result?  What qualitative benefits arose?</a:t>
            </a:r>
          </a:p>
        </p:txBody>
      </p:sp>
      <p:pic>
        <p:nvPicPr>
          <p:cNvPr id="4" name="Picture 3"/>
          <p:cNvPicPr>
            <a:picLocks noChangeAspect="1"/>
          </p:cNvPicPr>
          <p:nvPr/>
        </p:nvPicPr>
        <p:blipFill>
          <a:blip r:embed="rId2"/>
          <a:stretch>
            <a:fillRect/>
          </a:stretch>
        </p:blipFill>
        <p:spPr>
          <a:xfrm>
            <a:off x="348018" y="345090"/>
            <a:ext cx="4415050" cy="878805"/>
          </a:xfrm>
          <a:prstGeom prst="rect">
            <a:avLst/>
          </a:prstGeom>
        </p:spPr>
      </p:pic>
      <p:pic>
        <p:nvPicPr>
          <p:cNvPr id="11" name="Picture 2" descr="Image result for sap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45" y="6283555"/>
            <a:ext cx="894224" cy="45605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44766" y="6443121"/>
            <a:ext cx="1447832" cy="369332"/>
          </a:xfrm>
          <a:prstGeom prst="rect">
            <a:avLst/>
          </a:prstGeom>
        </p:spPr>
        <p:txBody>
          <a:bodyPr wrap="none">
            <a:spAutoFit/>
          </a:bodyPr>
          <a:lstStyle/>
          <a:p>
            <a:r>
              <a:rPr lang="en-US" dirty="0">
                <a:solidFill>
                  <a:schemeClr val="bg1"/>
                </a:solidFill>
                <a:latin typeface="BentonSans Bold" panose="02000803000000020004" pitchFamily="2" charset="0"/>
              </a:rPr>
              <a:t>#SAP4UTL</a:t>
            </a:r>
            <a:endParaRPr lang="en-US" dirty="0"/>
          </a:p>
        </p:txBody>
      </p:sp>
    </p:spTree>
    <p:extLst>
      <p:ext uri="{BB962C8B-B14F-4D97-AF65-F5344CB8AC3E}">
        <p14:creationId xmlns:p14="http://schemas.microsoft.com/office/powerpoint/2010/main" val="1844159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0281"/>
            <a:ext cx="12192000" cy="5977719"/>
          </a:xfrm>
          <a:prstGeom prst="rect">
            <a:avLst/>
          </a:prstGeom>
          <a:solidFill>
            <a:srgbClr val="8697A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BentonSans Bold" panose="02000803000000020004" pitchFamily="2" charset="0"/>
            </a:endParaRPr>
          </a:p>
        </p:txBody>
      </p:sp>
      <p:sp>
        <p:nvSpPr>
          <p:cNvPr id="3" name="Rectangle 2"/>
          <p:cNvSpPr/>
          <p:nvPr/>
        </p:nvSpPr>
        <p:spPr>
          <a:xfrm>
            <a:off x="0" y="0"/>
            <a:ext cx="12192000" cy="1555845"/>
          </a:xfrm>
          <a:prstGeom prst="rect">
            <a:avLst/>
          </a:prstGeom>
          <a:solidFill>
            <a:srgbClr val="51837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6603" y="1937982"/>
            <a:ext cx="3800901" cy="3139321"/>
          </a:xfrm>
          <a:prstGeom prst="rect">
            <a:avLst/>
          </a:prstGeom>
          <a:noFill/>
        </p:spPr>
        <p:txBody>
          <a:bodyPr wrap="square" rtlCol="0">
            <a:spAutoFit/>
          </a:bodyPr>
          <a:lstStyle/>
          <a:p>
            <a:r>
              <a:rPr lang="en-US" dirty="0">
                <a:solidFill>
                  <a:schemeClr val="bg1"/>
                </a:solidFill>
                <a:latin typeface="BentonSans Bold" panose="02000803000000020004" pitchFamily="2" charset="0"/>
              </a:rPr>
              <a:t>Location: </a:t>
            </a:r>
            <a:r>
              <a:rPr lang="en-US" b="1" dirty="0">
                <a:solidFill>
                  <a:schemeClr val="bg1"/>
                </a:solidFill>
                <a:latin typeface="BentonSans Light" panose="02000503000000020004" pitchFamily="2" charset="0"/>
              </a:rPr>
              <a:t>Bellevue, WA</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Number of Employees: </a:t>
            </a:r>
            <a:r>
              <a:rPr lang="en-US" b="1" dirty="0">
                <a:solidFill>
                  <a:schemeClr val="bg1"/>
                </a:solidFill>
                <a:latin typeface="BentonSans Light" panose="02000503000000020004" pitchFamily="2" charset="0"/>
              </a:rPr>
              <a:t>3,000+</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Number of Customers: </a:t>
            </a:r>
            <a:r>
              <a:rPr lang="en-US" b="1" dirty="0">
                <a:solidFill>
                  <a:schemeClr val="bg1"/>
                </a:solidFill>
                <a:latin typeface="BentonSans Light" panose="02000503000000020004" pitchFamily="2" charset="0"/>
              </a:rPr>
              <a:t>1.1 million</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r>
              <a:rPr lang="en-US" dirty="0">
                <a:solidFill>
                  <a:schemeClr val="bg1"/>
                </a:solidFill>
                <a:latin typeface="BentonSans Bold" panose="02000803000000020004" pitchFamily="2" charset="0"/>
              </a:rPr>
              <a:t>Area Served: </a:t>
            </a:r>
            <a:r>
              <a:rPr lang="en-US" b="1" dirty="0">
                <a:solidFill>
                  <a:schemeClr val="bg1"/>
                </a:solidFill>
                <a:latin typeface="BentonSans Light" panose="02000503000000020004" pitchFamily="2" charset="0"/>
              </a:rPr>
              <a:t>Washington</a:t>
            </a:r>
            <a:endParaRPr lang="en-US" dirty="0">
              <a:solidFill>
                <a:schemeClr val="bg1"/>
              </a:solidFill>
              <a:latin typeface="BentonSans Light" panose="020005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a:p>
            <a:endParaRPr lang="en-US" dirty="0">
              <a:solidFill>
                <a:schemeClr val="bg1"/>
              </a:solidFill>
              <a:latin typeface="BentonSans Bold" panose="02000803000000020004" pitchFamily="2" charset="0"/>
            </a:endParaRPr>
          </a:p>
        </p:txBody>
      </p:sp>
      <p:sp>
        <p:nvSpPr>
          <p:cNvPr id="7" name="Rectangle 6"/>
          <p:cNvSpPr/>
          <p:nvPr/>
        </p:nvSpPr>
        <p:spPr>
          <a:xfrm>
            <a:off x="4951863" y="2168814"/>
            <a:ext cx="7003576" cy="261610"/>
          </a:xfrm>
          <a:prstGeom prst="rect">
            <a:avLst/>
          </a:prstGeom>
        </p:spPr>
        <p:txBody>
          <a:bodyPr wrap="square">
            <a:spAutoFit/>
          </a:bodyPr>
          <a:lstStyle/>
          <a:p>
            <a:r>
              <a:rPr lang="en-US" sz="1100" dirty="0">
                <a:solidFill>
                  <a:schemeClr val="bg1"/>
                </a:solidFill>
                <a:latin typeface="BentonSans Light" panose="02000503000000020004" pitchFamily="2" charset="0"/>
              </a:rPr>
              <a:t>Financial and Customer transformations</a:t>
            </a:r>
          </a:p>
        </p:txBody>
      </p:sp>
      <p:sp>
        <p:nvSpPr>
          <p:cNvPr id="8" name="Rectangle 7"/>
          <p:cNvSpPr/>
          <p:nvPr/>
        </p:nvSpPr>
        <p:spPr>
          <a:xfrm>
            <a:off x="4951863" y="4259196"/>
            <a:ext cx="7003576" cy="430887"/>
          </a:xfrm>
          <a:prstGeom prst="rect">
            <a:avLst/>
          </a:prstGeom>
        </p:spPr>
        <p:txBody>
          <a:bodyPr wrap="square">
            <a:spAutoFit/>
          </a:bodyPr>
          <a:lstStyle/>
          <a:p>
            <a:r>
              <a:rPr lang="en-US" sz="1100" dirty="0">
                <a:solidFill>
                  <a:schemeClr val="bg1"/>
                </a:solidFill>
                <a:latin typeface="BentonSans Light" panose="02000503000000020004" pitchFamily="2" charset="0"/>
              </a:rPr>
              <a:t>Financial business efficiencies by moving to Suite on HANA and helping overall close process. They are also doing ERP </a:t>
            </a:r>
            <a:r>
              <a:rPr lang="en-US" sz="1100" dirty="0" err="1">
                <a:solidFill>
                  <a:schemeClr val="bg1"/>
                </a:solidFill>
                <a:latin typeface="BentonSans Light" panose="02000503000000020004" pitchFamily="2" charset="0"/>
              </a:rPr>
              <a:t>reconfig</a:t>
            </a:r>
            <a:r>
              <a:rPr lang="en-US" sz="1100" dirty="0">
                <a:solidFill>
                  <a:schemeClr val="bg1"/>
                </a:solidFill>
                <a:latin typeface="BentonSans Light" panose="02000503000000020004" pitchFamily="2" charset="0"/>
              </a:rPr>
              <a:t>. Call Center efficiencies with move to Suite on HANA and BW </a:t>
            </a:r>
          </a:p>
        </p:txBody>
      </p:sp>
      <p:sp>
        <p:nvSpPr>
          <p:cNvPr id="9" name="Rectangle 8"/>
          <p:cNvSpPr/>
          <p:nvPr/>
        </p:nvSpPr>
        <p:spPr>
          <a:xfrm>
            <a:off x="4951863" y="1700789"/>
            <a:ext cx="5065594" cy="523220"/>
          </a:xfrm>
          <a:prstGeom prst="rect">
            <a:avLst/>
          </a:prstGeom>
        </p:spPr>
        <p:txBody>
          <a:bodyPr wrap="square">
            <a:spAutoFit/>
          </a:bodyPr>
          <a:lstStyle/>
          <a:p>
            <a:r>
              <a:rPr lang="en-US" sz="1400" b="1" dirty="0">
                <a:solidFill>
                  <a:schemeClr val="bg1"/>
                </a:solidFill>
                <a:latin typeface="BentonSans Bold" panose="02000803000000020004" pitchFamily="2" charset="0"/>
              </a:rPr>
              <a:t>What business processes changed, and how did the change come about?</a:t>
            </a:r>
          </a:p>
        </p:txBody>
      </p:sp>
      <p:sp>
        <p:nvSpPr>
          <p:cNvPr id="10" name="Rectangle 9"/>
          <p:cNvSpPr/>
          <p:nvPr/>
        </p:nvSpPr>
        <p:spPr>
          <a:xfrm>
            <a:off x="4951863" y="3784641"/>
            <a:ext cx="5741158" cy="523220"/>
          </a:xfrm>
          <a:prstGeom prst="rect">
            <a:avLst/>
          </a:prstGeom>
        </p:spPr>
        <p:txBody>
          <a:bodyPr wrap="square">
            <a:spAutoFit/>
          </a:bodyPr>
          <a:lstStyle/>
          <a:p>
            <a:r>
              <a:rPr lang="en-US" sz="1400" b="1" dirty="0">
                <a:solidFill>
                  <a:schemeClr val="bg1"/>
                </a:solidFill>
                <a:latin typeface="BentonSans Bold" panose="02000803000000020004" pitchFamily="2" charset="0"/>
              </a:rPr>
              <a:t>What business outcomes were achieved as a result?  What qualitative benefits arose?</a:t>
            </a:r>
          </a:p>
        </p:txBody>
      </p:sp>
      <p:pic>
        <p:nvPicPr>
          <p:cNvPr id="4" name="Picture 3"/>
          <p:cNvPicPr>
            <a:picLocks noChangeAspect="1"/>
          </p:cNvPicPr>
          <p:nvPr/>
        </p:nvPicPr>
        <p:blipFill rotWithShape="1">
          <a:blip r:embed="rId2"/>
          <a:srcRect t="16069" b="15111"/>
          <a:stretch/>
        </p:blipFill>
        <p:spPr>
          <a:xfrm>
            <a:off x="409434" y="102256"/>
            <a:ext cx="2618096" cy="1351331"/>
          </a:xfrm>
          <a:prstGeom prst="rect">
            <a:avLst/>
          </a:prstGeom>
        </p:spPr>
      </p:pic>
      <p:pic>
        <p:nvPicPr>
          <p:cNvPr id="11" name="Picture 2" descr="Image result for sap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45" y="6283555"/>
            <a:ext cx="894224" cy="45605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44766" y="6443121"/>
            <a:ext cx="1447832" cy="369332"/>
          </a:xfrm>
          <a:prstGeom prst="rect">
            <a:avLst/>
          </a:prstGeom>
        </p:spPr>
        <p:txBody>
          <a:bodyPr wrap="none">
            <a:spAutoFit/>
          </a:bodyPr>
          <a:lstStyle/>
          <a:p>
            <a:r>
              <a:rPr lang="en-US" dirty="0">
                <a:solidFill>
                  <a:schemeClr val="bg1"/>
                </a:solidFill>
                <a:latin typeface="BentonSans Bold" panose="02000803000000020004" pitchFamily="2" charset="0"/>
              </a:rPr>
              <a:t>#SAP4UTL</a:t>
            </a:r>
            <a:endParaRPr lang="en-US" dirty="0"/>
          </a:p>
        </p:txBody>
      </p:sp>
    </p:spTree>
    <p:extLst>
      <p:ext uri="{BB962C8B-B14F-4D97-AF65-F5344CB8AC3E}">
        <p14:creationId xmlns:p14="http://schemas.microsoft.com/office/powerpoint/2010/main" val="105272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868</Words>
  <Application>Microsoft Office PowerPoint</Application>
  <PresentationFormat>Widescreen</PresentationFormat>
  <Paragraphs>45</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BentonSans Bold</vt:lpstr>
      <vt:lpstr>BentonSans Light</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Guinan, Lucas</dc:creator>
  <cp:lastModifiedBy>Guinan, Lucas</cp:lastModifiedBy>
  <cp:revision>1</cp:revision>
  <dcterms:created xsi:type="dcterms:W3CDTF">2017-08-17T03:35:55Z</dcterms:created>
  <dcterms:modified xsi:type="dcterms:W3CDTF">2017-08-17T03:36:14Z</dcterms:modified>
</cp:coreProperties>
</file>