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62" r:id="rId4"/>
    <p:sldId id="260" r:id="rId5"/>
    <p:sldId id="25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p:scale>
          <a:sx n="70" d="100"/>
          <a:sy n="70" d="100"/>
        </p:scale>
        <p:origin x="486"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2C90D054-BF4A-4DCD-BFF6-286BD6B04DB9}"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CE7F3D-EFF8-4026-BFAF-202B1018FE18}" type="slidenum">
              <a:rPr lang="en-US" smtClean="0"/>
              <a:t>‹#›</a:t>
            </a:fld>
            <a:endParaRPr lang="en-US"/>
          </a:p>
        </p:txBody>
      </p:sp>
    </p:spTree>
    <p:extLst>
      <p:ext uri="{BB962C8B-B14F-4D97-AF65-F5344CB8AC3E}">
        <p14:creationId xmlns:p14="http://schemas.microsoft.com/office/powerpoint/2010/main" val="4082025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2C90D054-BF4A-4DCD-BFF6-286BD6B04DB9}"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CE7F3D-EFF8-4026-BFAF-202B1018FE18}" type="slidenum">
              <a:rPr lang="en-US" smtClean="0"/>
              <a:t>‹#›</a:t>
            </a:fld>
            <a:endParaRPr lang="en-US"/>
          </a:p>
        </p:txBody>
      </p:sp>
    </p:spTree>
    <p:extLst>
      <p:ext uri="{BB962C8B-B14F-4D97-AF65-F5344CB8AC3E}">
        <p14:creationId xmlns:p14="http://schemas.microsoft.com/office/powerpoint/2010/main" val="3947333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2C90D054-BF4A-4DCD-BFF6-286BD6B04DB9}"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CE7F3D-EFF8-4026-BFAF-202B1018FE18}" type="slidenum">
              <a:rPr lang="en-US" smtClean="0"/>
              <a:t>‹#›</a:t>
            </a:fld>
            <a:endParaRPr lang="en-US"/>
          </a:p>
        </p:txBody>
      </p:sp>
    </p:spTree>
    <p:extLst>
      <p:ext uri="{BB962C8B-B14F-4D97-AF65-F5344CB8AC3E}">
        <p14:creationId xmlns:p14="http://schemas.microsoft.com/office/powerpoint/2010/main" val="2804326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2C90D054-BF4A-4DCD-BFF6-286BD6B04DB9}"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CE7F3D-EFF8-4026-BFAF-202B1018FE18}" type="slidenum">
              <a:rPr lang="en-US" smtClean="0"/>
              <a:t>‹#›</a:t>
            </a:fld>
            <a:endParaRPr lang="en-US"/>
          </a:p>
        </p:txBody>
      </p:sp>
    </p:spTree>
    <p:extLst>
      <p:ext uri="{BB962C8B-B14F-4D97-AF65-F5344CB8AC3E}">
        <p14:creationId xmlns:p14="http://schemas.microsoft.com/office/powerpoint/2010/main" val="785731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90D054-BF4A-4DCD-BFF6-286BD6B04DB9}"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CE7F3D-EFF8-4026-BFAF-202B1018FE18}" type="slidenum">
              <a:rPr lang="en-US" smtClean="0"/>
              <a:t>‹#›</a:t>
            </a:fld>
            <a:endParaRPr lang="en-US"/>
          </a:p>
        </p:txBody>
      </p:sp>
    </p:spTree>
    <p:extLst>
      <p:ext uri="{BB962C8B-B14F-4D97-AF65-F5344CB8AC3E}">
        <p14:creationId xmlns:p14="http://schemas.microsoft.com/office/powerpoint/2010/main" val="2414769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Date Placeholder 4"/>
          <p:cNvSpPr>
            <a:spLocks noGrp="1"/>
          </p:cNvSpPr>
          <p:nvPr>
            <p:ph type="dt" sz="half" idx="10"/>
          </p:nvPr>
        </p:nvSpPr>
        <p:spPr/>
        <p:txBody>
          <a:bodyPr/>
          <a:lstStyle/>
          <a:p>
            <a:fld id="{2C90D054-BF4A-4DCD-BFF6-286BD6B04DB9}"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CE7F3D-EFF8-4026-BFAF-202B1018FE18}" type="slidenum">
              <a:rPr lang="en-US" smtClean="0"/>
              <a:t>‹#›</a:t>
            </a:fld>
            <a:endParaRPr lang="en-US"/>
          </a:p>
        </p:txBody>
      </p:sp>
    </p:spTree>
    <p:extLst>
      <p:ext uri="{BB962C8B-B14F-4D97-AF65-F5344CB8AC3E}">
        <p14:creationId xmlns:p14="http://schemas.microsoft.com/office/powerpoint/2010/main" val="336275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7" name="Date Placeholder 6"/>
          <p:cNvSpPr>
            <a:spLocks noGrp="1"/>
          </p:cNvSpPr>
          <p:nvPr>
            <p:ph type="dt" sz="half" idx="10"/>
          </p:nvPr>
        </p:nvSpPr>
        <p:spPr/>
        <p:txBody>
          <a:bodyPr/>
          <a:lstStyle/>
          <a:p>
            <a:fld id="{2C90D054-BF4A-4DCD-BFF6-286BD6B04DB9}" type="datetimeFigureOut">
              <a:rPr lang="en-US" smtClean="0"/>
              <a:t>8/16/2017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CE7F3D-EFF8-4026-BFAF-202B1018FE18}" type="slidenum">
              <a:rPr lang="en-US" smtClean="0"/>
              <a:t>‹#›</a:t>
            </a:fld>
            <a:endParaRPr lang="en-US"/>
          </a:p>
        </p:txBody>
      </p:sp>
    </p:spTree>
    <p:extLst>
      <p:ext uri="{BB962C8B-B14F-4D97-AF65-F5344CB8AC3E}">
        <p14:creationId xmlns:p14="http://schemas.microsoft.com/office/powerpoint/2010/main" val="657384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2C90D054-BF4A-4DCD-BFF6-286BD6B04DB9}" type="datetimeFigureOut">
              <a:rPr lang="en-US" smtClean="0"/>
              <a:t>8/16/2017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CE7F3D-EFF8-4026-BFAF-202B1018FE18}" type="slidenum">
              <a:rPr lang="en-US" smtClean="0"/>
              <a:t>‹#›</a:t>
            </a:fld>
            <a:endParaRPr lang="en-US"/>
          </a:p>
        </p:txBody>
      </p:sp>
    </p:spTree>
    <p:extLst>
      <p:ext uri="{BB962C8B-B14F-4D97-AF65-F5344CB8AC3E}">
        <p14:creationId xmlns:p14="http://schemas.microsoft.com/office/powerpoint/2010/main" val="167839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0D054-BF4A-4DCD-BFF6-286BD6B04DB9}" type="datetimeFigureOut">
              <a:rPr lang="en-US" smtClean="0"/>
              <a:t>8/16/2017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CE7F3D-EFF8-4026-BFAF-202B1018FE18}" type="slidenum">
              <a:rPr lang="en-US" smtClean="0"/>
              <a:t>‹#›</a:t>
            </a:fld>
            <a:endParaRPr lang="en-US"/>
          </a:p>
        </p:txBody>
      </p:sp>
    </p:spTree>
    <p:extLst>
      <p:ext uri="{BB962C8B-B14F-4D97-AF65-F5344CB8AC3E}">
        <p14:creationId xmlns:p14="http://schemas.microsoft.com/office/powerpoint/2010/main" val="1876482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90D054-BF4A-4DCD-BFF6-286BD6B04DB9}"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CE7F3D-EFF8-4026-BFAF-202B1018FE18}" type="slidenum">
              <a:rPr lang="en-US" smtClean="0"/>
              <a:t>‹#›</a:t>
            </a:fld>
            <a:endParaRPr lang="en-US"/>
          </a:p>
        </p:txBody>
      </p:sp>
    </p:spTree>
    <p:extLst>
      <p:ext uri="{BB962C8B-B14F-4D97-AF65-F5344CB8AC3E}">
        <p14:creationId xmlns:p14="http://schemas.microsoft.com/office/powerpoint/2010/main" val="126105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90D054-BF4A-4DCD-BFF6-286BD6B04DB9}"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CE7F3D-EFF8-4026-BFAF-202B1018FE18}" type="slidenum">
              <a:rPr lang="en-US" smtClean="0"/>
              <a:t>‹#›</a:t>
            </a:fld>
            <a:endParaRPr lang="en-US"/>
          </a:p>
        </p:txBody>
      </p:sp>
    </p:spTree>
    <p:extLst>
      <p:ext uri="{BB962C8B-B14F-4D97-AF65-F5344CB8AC3E}">
        <p14:creationId xmlns:p14="http://schemas.microsoft.com/office/powerpoint/2010/main" val="4196112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90D054-BF4A-4DCD-BFF6-286BD6B04DB9}" type="datetimeFigureOut">
              <a:rPr lang="en-US" smtClean="0"/>
              <a:t>8/16/2017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CE7F3D-EFF8-4026-BFAF-202B1018FE18}" type="slidenum">
              <a:rPr lang="en-US" smtClean="0"/>
              <a:t>‹#›</a:t>
            </a:fld>
            <a:endParaRPr lang="en-US"/>
          </a:p>
        </p:txBody>
      </p:sp>
    </p:spTree>
    <p:extLst>
      <p:ext uri="{BB962C8B-B14F-4D97-AF65-F5344CB8AC3E}">
        <p14:creationId xmlns:p14="http://schemas.microsoft.com/office/powerpoint/2010/main" val="2693577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12192000" cy="5629701"/>
          </a:xfrm>
          <a:prstGeom prst="rect">
            <a:avLst/>
          </a:prstGeom>
        </p:spPr>
      </p:pic>
      <p:sp>
        <p:nvSpPr>
          <p:cNvPr id="7" name="Rectangle 6"/>
          <p:cNvSpPr/>
          <p:nvPr/>
        </p:nvSpPr>
        <p:spPr>
          <a:xfrm>
            <a:off x="0" y="5616054"/>
            <a:ext cx="12192000" cy="1241946"/>
          </a:xfrm>
          <a:prstGeom prst="rect">
            <a:avLst/>
          </a:prstGeom>
          <a:solidFill>
            <a:srgbClr val="8697A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BentonSans Bold" panose="02000803000000020004" pitchFamily="2" charset="0"/>
              </a:rPr>
              <a:t>UTILITY OF THE YEAR</a:t>
            </a:r>
          </a:p>
        </p:txBody>
      </p:sp>
      <p:sp>
        <p:nvSpPr>
          <p:cNvPr id="8" name="Rectangle 7"/>
          <p:cNvSpPr/>
          <p:nvPr/>
        </p:nvSpPr>
        <p:spPr>
          <a:xfrm>
            <a:off x="0" y="5559188"/>
            <a:ext cx="12192000" cy="113731"/>
          </a:xfrm>
          <a:prstGeom prst="rect">
            <a:avLst/>
          </a:prstGeom>
          <a:solidFill>
            <a:srgbClr val="51837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3539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56724"/>
            <a:ext cx="12192000" cy="5977719"/>
          </a:xfrm>
          <a:prstGeom prst="rect">
            <a:avLst/>
          </a:prstGeom>
          <a:solidFill>
            <a:srgbClr val="8697A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BentonSans Bold" panose="02000803000000020004" pitchFamily="2" charset="0"/>
            </a:endParaRPr>
          </a:p>
        </p:txBody>
      </p:sp>
      <p:sp>
        <p:nvSpPr>
          <p:cNvPr id="3" name="Rectangle 2"/>
          <p:cNvSpPr/>
          <p:nvPr/>
        </p:nvSpPr>
        <p:spPr>
          <a:xfrm>
            <a:off x="0" y="0"/>
            <a:ext cx="12192000" cy="1555845"/>
          </a:xfrm>
          <a:prstGeom prst="rect">
            <a:avLst/>
          </a:prstGeom>
          <a:solidFill>
            <a:srgbClr val="51837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6603" y="1937982"/>
            <a:ext cx="4312693" cy="3139321"/>
          </a:xfrm>
          <a:prstGeom prst="rect">
            <a:avLst/>
          </a:prstGeom>
          <a:noFill/>
        </p:spPr>
        <p:txBody>
          <a:bodyPr wrap="square" rtlCol="0">
            <a:spAutoFit/>
          </a:bodyPr>
          <a:lstStyle/>
          <a:p>
            <a:r>
              <a:rPr lang="en-US" dirty="0">
                <a:solidFill>
                  <a:schemeClr val="bg1"/>
                </a:solidFill>
                <a:latin typeface="BentonSans Bold" panose="02000803000000020004" pitchFamily="2" charset="0"/>
              </a:rPr>
              <a:t>Location: </a:t>
            </a:r>
            <a:r>
              <a:rPr lang="en-US" b="1" dirty="0">
                <a:solidFill>
                  <a:schemeClr val="bg1"/>
                </a:solidFill>
                <a:latin typeface="BentonSans Light" panose="02000503000000020004" pitchFamily="2" charset="0"/>
              </a:rPr>
              <a:t>Detroit, MI</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r>
              <a:rPr lang="en-US" dirty="0">
                <a:solidFill>
                  <a:schemeClr val="bg1"/>
                </a:solidFill>
                <a:latin typeface="BentonSans Bold" panose="02000803000000020004" pitchFamily="2" charset="0"/>
              </a:rPr>
              <a:t>Number of Employees: </a:t>
            </a:r>
            <a:r>
              <a:rPr lang="en-US" b="1" dirty="0">
                <a:solidFill>
                  <a:schemeClr val="bg1"/>
                </a:solidFill>
                <a:latin typeface="BentonSans Light" panose="02000503000000020004" pitchFamily="2" charset="0"/>
              </a:rPr>
              <a:t>10,200+</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r>
              <a:rPr lang="en-US" dirty="0">
                <a:solidFill>
                  <a:schemeClr val="bg1"/>
                </a:solidFill>
                <a:latin typeface="BentonSans Bold" panose="02000803000000020004" pitchFamily="2" charset="0"/>
              </a:rPr>
              <a:t>Number of Customers: </a:t>
            </a:r>
            <a:r>
              <a:rPr lang="en-US" b="1" dirty="0">
                <a:solidFill>
                  <a:schemeClr val="bg1"/>
                </a:solidFill>
                <a:latin typeface="BentonSans Light" panose="02000503000000020004" pitchFamily="2" charset="0"/>
              </a:rPr>
              <a:t>2.2 million+</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r>
              <a:rPr lang="en-US" dirty="0">
                <a:solidFill>
                  <a:schemeClr val="bg1"/>
                </a:solidFill>
                <a:latin typeface="BentonSans Bold" panose="02000803000000020004" pitchFamily="2" charset="0"/>
              </a:rPr>
              <a:t>Area Served: </a:t>
            </a:r>
            <a:r>
              <a:rPr lang="en-US" b="1" dirty="0">
                <a:solidFill>
                  <a:schemeClr val="bg1"/>
                </a:solidFill>
                <a:latin typeface="BentonSans Light" panose="02000503000000020004" pitchFamily="2" charset="0"/>
              </a:rPr>
              <a:t>Michigan</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endParaRPr lang="en-US" dirty="0">
              <a:solidFill>
                <a:schemeClr val="bg1"/>
              </a:solidFill>
              <a:latin typeface="BentonSans Bold" panose="02000803000000020004" pitchFamily="2" charset="0"/>
            </a:endParaRPr>
          </a:p>
          <a:p>
            <a:endParaRPr lang="en-US" dirty="0">
              <a:solidFill>
                <a:schemeClr val="bg1"/>
              </a:solidFill>
              <a:latin typeface="BentonSans Bold" panose="02000803000000020004" pitchFamily="2" charset="0"/>
            </a:endParaRPr>
          </a:p>
          <a:p>
            <a:endParaRPr lang="en-US" dirty="0">
              <a:solidFill>
                <a:schemeClr val="bg1"/>
              </a:solidFill>
              <a:latin typeface="BentonSans Bold" panose="02000803000000020004" pitchFamily="2" charset="0"/>
            </a:endParaRPr>
          </a:p>
        </p:txBody>
      </p:sp>
      <p:sp>
        <p:nvSpPr>
          <p:cNvPr id="7" name="Rectangle 6"/>
          <p:cNvSpPr/>
          <p:nvPr/>
        </p:nvSpPr>
        <p:spPr>
          <a:xfrm>
            <a:off x="4951863" y="2168814"/>
            <a:ext cx="7003576" cy="3139321"/>
          </a:xfrm>
          <a:prstGeom prst="rect">
            <a:avLst/>
          </a:prstGeom>
        </p:spPr>
        <p:txBody>
          <a:bodyPr wrap="square">
            <a:spAutoFit/>
          </a:bodyPr>
          <a:lstStyle/>
          <a:p>
            <a:r>
              <a:rPr lang="en-US" sz="1100" dirty="0">
                <a:solidFill>
                  <a:schemeClr val="bg1"/>
                </a:solidFill>
                <a:latin typeface="BentonSans Light" panose="02000503000000020004" pitchFamily="2" charset="0"/>
              </a:rPr>
              <a:t>Challenge:</a:t>
            </a:r>
          </a:p>
          <a:p>
            <a:r>
              <a:rPr lang="en-US" sz="1100" dirty="0">
                <a:solidFill>
                  <a:schemeClr val="bg1"/>
                </a:solidFill>
                <a:latin typeface="BentonSans Light" panose="02000503000000020004" pitchFamily="2" charset="0"/>
              </a:rPr>
              <a:t>DTE Energy had a complex CIS architecture which consisted of numerous and disparate data sources that needed to be simplified in the solution landscape.  They needed to improve the capabilities in 3 key areas across the business: Customer Service, Billing Back Office, and Revenue Management due to market pressures to deliver new customer innovations faster and more cost neutral. DTE Energy also needed to provide their customers with the options they want through the services that support delivery of multi-channel customized bills, multiple payment options, and automated communications channels such as inbound Interactive Voice Response (IVR), outbound messaging, web communications, and mobile applications.</a:t>
            </a:r>
          </a:p>
          <a:p>
            <a:endParaRPr lang="en-US" sz="1100" dirty="0">
              <a:solidFill>
                <a:schemeClr val="bg1"/>
              </a:solidFill>
              <a:latin typeface="BentonSans Light" panose="02000503000000020004" pitchFamily="2" charset="0"/>
            </a:endParaRPr>
          </a:p>
          <a:p>
            <a:r>
              <a:rPr lang="en-US" sz="1100" dirty="0">
                <a:solidFill>
                  <a:schemeClr val="bg1"/>
                </a:solidFill>
                <a:latin typeface="BentonSans Light" panose="02000503000000020004" pitchFamily="2" charset="0"/>
              </a:rPr>
              <a:t>DTE Energy enabled SAP and partnered with Accenture to create a flexible and robust foundation to build future capability, reduce development time for new products and services, promote a simplified application landscape, standardize business processes, improve operational efficiencies, utilize SAP skilled resources, and improve access to data. DTE Energy focused on reengineering core business processes and ensuring the new technology capabilities will support new products and services. In addition, the new technology would improve delivery against key customer service performance indicators. Across their business units, DTE adopted standardized common processes to drive down implementation costs and invest only in new capabilities that truly differentiate. </a:t>
            </a:r>
          </a:p>
        </p:txBody>
      </p:sp>
      <p:sp>
        <p:nvSpPr>
          <p:cNvPr id="8" name="Rectangle 7"/>
          <p:cNvSpPr/>
          <p:nvPr/>
        </p:nvSpPr>
        <p:spPr>
          <a:xfrm>
            <a:off x="4951863" y="5835262"/>
            <a:ext cx="7003576" cy="1107996"/>
          </a:xfrm>
          <a:prstGeom prst="rect">
            <a:avLst/>
          </a:prstGeom>
        </p:spPr>
        <p:txBody>
          <a:bodyPr wrap="square">
            <a:spAutoFit/>
          </a:bodyPr>
          <a:lstStyle/>
          <a:p>
            <a:r>
              <a:rPr lang="en-US" sz="1100" dirty="0">
                <a:solidFill>
                  <a:schemeClr val="bg1"/>
                </a:solidFill>
                <a:latin typeface="BentonSans Light" panose="02000503000000020004" pitchFamily="2" charset="0"/>
              </a:rPr>
              <a:t>As a result of the implementation, DTE Energy, saw in the short-term:</a:t>
            </a:r>
          </a:p>
          <a:p>
            <a:r>
              <a:rPr lang="en-US" sz="1100" dirty="0">
                <a:solidFill>
                  <a:schemeClr val="bg1"/>
                </a:solidFill>
                <a:latin typeface="BentonSans Light" panose="02000503000000020004" pitchFamily="2" charset="0"/>
              </a:rPr>
              <a:t>Improved End User Experience, Improved Customer Analytics, Single view of the customer, Shorter defect lifecycle, Improve Data Access, Reporting, and Analytics, Increased automation, Improved campaign reporting, Consistent multichannel service, Minimize system Outages &amp; disruption, and Improve self-service options for C&amp;I customers</a:t>
            </a:r>
          </a:p>
          <a:p>
            <a:endParaRPr lang="en-US" sz="1100" dirty="0">
              <a:solidFill>
                <a:schemeClr val="bg1"/>
              </a:solidFill>
              <a:latin typeface="BentonSans Light" panose="02000503000000020004" pitchFamily="2" charset="0"/>
            </a:endParaRPr>
          </a:p>
        </p:txBody>
      </p:sp>
      <p:sp>
        <p:nvSpPr>
          <p:cNvPr id="9" name="Rectangle 8"/>
          <p:cNvSpPr/>
          <p:nvPr/>
        </p:nvSpPr>
        <p:spPr>
          <a:xfrm>
            <a:off x="4951863" y="1700789"/>
            <a:ext cx="5065594" cy="523220"/>
          </a:xfrm>
          <a:prstGeom prst="rect">
            <a:avLst/>
          </a:prstGeom>
        </p:spPr>
        <p:txBody>
          <a:bodyPr wrap="square">
            <a:spAutoFit/>
          </a:bodyPr>
          <a:lstStyle/>
          <a:p>
            <a:r>
              <a:rPr lang="en-US" sz="1400" b="1" dirty="0">
                <a:solidFill>
                  <a:schemeClr val="bg1"/>
                </a:solidFill>
                <a:latin typeface="BentonSans Bold" panose="02000803000000020004" pitchFamily="2" charset="0"/>
              </a:rPr>
              <a:t>How has this utility differentiated itself from the field?  What makes them stand out?</a:t>
            </a:r>
            <a:r>
              <a:rPr lang="en-US" sz="1400" dirty="0">
                <a:solidFill>
                  <a:schemeClr val="bg1"/>
                </a:solidFill>
                <a:latin typeface="BentonSans Bold" panose="02000803000000020004" pitchFamily="2" charset="0"/>
              </a:rPr>
              <a:t> </a:t>
            </a:r>
          </a:p>
        </p:txBody>
      </p:sp>
      <p:sp>
        <p:nvSpPr>
          <p:cNvPr id="10" name="Rectangle 9"/>
          <p:cNvSpPr/>
          <p:nvPr/>
        </p:nvSpPr>
        <p:spPr>
          <a:xfrm>
            <a:off x="4951863" y="5298237"/>
            <a:ext cx="5741158" cy="523220"/>
          </a:xfrm>
          <a:prstGeom prst="rect">
            <a:avLst/>
          </a:prstGeom>
        </p:spPr>
        <p:txBody>
          <a:bodyPr wrap="square">
            <a:spAutoFit/>
          </a:bodyPr>
          <a:lstStyle/>
          <a:p>
            <a:r>
              <a:rPr lang="en-US" sz="1400" b="1" dirty="0">
                <a:solidFill>
                  <a:schemeClr val="bg1"/>
                </a:solidFill>
                <a:latin typeface="BentonSans Bold" panose="02000803000000020004" pitchFamily="2" charset="0"/>
              </a:rPr>
              <a:t>How has their business grown?  What business results stand out as a product of innovation?</a:t>
            </a:r>
            <a:r>
              <a:rPr lang="en-US" sz="1100" dirty="0">
                <a:solidFill>
                  <a:schemeClr val="bg1"/>
                </a:solidFill>
                <a:latin typeface="BentonSans Bold" panose="02000803000000020004" pitchFamily="2" charset="0"/>
              </a:rPr>
              <a:t> </a:t>
            </a:r>
          </a:p>
        </p:txBody>
      </p:sp>
      <p:pic>
        <p:nvPicPr>
          <p:cNvPr id="6" name="Picture 5"/>
          <p:cNvPicPr>
            <a:picLocks noChangeAspect="1"/>
          </p:cNvPicPr>
          <p:nvPr/>
        </p:nvPicPr>
        <p:blipFill>
          <a:blip r:embed="rId2"/>
          <a:stretch>
            <a:fillRect/>
          </a:stretch>
        </p:blipFill>
        <p:spPr>
          <a:xfrm>
            <a:off x="462751" y="214977"/>
            <a:ext cx="2041613" cy="1125890"/>
          </a:xfrm>
          <a:prstGeom prst="rect">
            <a:avLst/>
          </a:prstGeom>
        </p:spPr>
      </p:pic>
      <p:pic>
        <p:nvPicPr>
          <p:cNvPr id="2050" name="Picture 2" descr="Image result for sap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45" y="6283555"/>
            <a:ext cx="894224" cy="45605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944766" y="6443121"/>
            <a:ext cx="1447832" cy="369332"/>
          </a:xfrm>
          <a:prstGeom prst="rect">
            <a:avLst/>
          </a:prstGeom>
        </p:spPr>
        <p:txBody>
          <a:bodyPr wrap="none">
            <a:spAutoFit/>
          </a:bodyPr>
          <a:lstStyle/>
          <a:p>
            <a:r>
              <a:rPr lang="en-US" dirty="0">
                <a:solidFill>
                  <a:schemeClr val="bg1"/>
                </a:solidFill>
                <a:latin typeface="BentonSans Bold" panose="02000803000000020004" pitchFamily="2" charset="0"/>
              </a:rPr>
              <a:t>#SAP4UTL</a:t>
            </a:r>
            <a:endParaRPr lang="en-US" dirty="0"/>
          </a:p>
        </p:txBody>
      </p:sp>
    </p:spTree>
    <p:extLst>
      <p:ext uri="{BB962C8B-B14F-4D97-AF65-F5344CB8AC3E}">
        <p14:creationId xmlns:p14="http://schemas.microsoft.com/office/powerpoint/2010/main" val="3309087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80281"/>
            <a:ext cx="12192000" cy="5977719"/>
          </a:xfrm>
          <a:prstGeom prst="rect">
            <a:avLst/>
          </a:prstGeom>
          <a:solidFill>
            <a:srgbClr val="8697A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BentonSans Bold" panose="02000803000000020004" pitchFamily="2" charset="0"/>
            </a:endParaRPr>
          </a:p>
        </p:txBody>
      </p:sp>
      <p:sp>
        <p:nvSpPr>
          <p:cNvPr id="3" name="Rectangle 2"/>
          <p:cNvSpPr/>
          <p:nvPr/>
        </p:nvSpPr>
        <p:spPr>
          <a:xfrm>
            <a:off x="0" y="0"/>
            <a:ext cx="12192000" cy="1555845"/>
          </a:xfrm>
          <a:prstGeom prst="rect">
            <a:avLst/>
          </a:prstGeom>
          <a:solidFill>
            <a:srgbClr val="51837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6603" y="1937982"/>
            <a:ext cx="4053385" cy="3693319"/>
          </a:xfrm>
          <a:prstGeom prst="rect">
            <a:avLst/>
          </a:prstGeom>
          <a:noFill/>
        </p:spPr>
        <p:txBody>
          <a:bodyPr wrap="square" rtlCol="0">
            <a:spAutoFit/>
          </a:bodyPr>
          <a:lstStyle/>
          <a:p>
            <a:r>
              <a:rPr lang="en-US" dirty="0">
                <a:solidFill>
                  <a:schemeClr val="bg1"/>
                </a:solidFill>
                <a:latin typeface="BentonSans Bold" panose="02000803000000020004" pitchFamily="2" charset="0"/>
              </a:rPr>
              <a:t>Location: </a:t>
            </a:r>
            <a:r>
              <a:rPr lang="en-US" b="1" dirty="0">
                <a:solidFill>
                  <a:schemeClr val="bg1"/>
                </a:solidFill>
                <a:latin typeface="BentonSans Light" panose="02000503000000020004" pitchFamily="2" charset="0"/>
              </a:rPr>
              <a:t>Warwick, United Kingdom</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r>
              <a:rPr lang="en-US" dirty="0">
                <a:solidFill>
                  <a:schemeClr val="bg1"/>
                </a:solidFill>
                <a:latin typeface="BentonSans Bold" panose="02000803000000020004" pitchFamily="2" charset="0"/>
              </a:rPr>
              <a:t>Number of Employees: </a:t>
            </a:r>
            <a:r>
              <a:rPr lang="en-US" b="1" dirty="0">
                <a:solidFill>
                  <a:schemeClr val="bg1"/>
                </a:solidFill>
                <a:latin typeface="BentonSans Light" panose="02000503000000020004" pitchFamily="2" charset="0"/>
              </a:rPr>
              <a:t>25,000+</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r>
              <a:rPr lang="en-US" dirty="0">
                <a:solidFill>
                  <a:schemeClr val="bg1"/>
                </a:solidFill>
                <a:latin typeface="BentonSans Bold" panose="02000803000000020004" pitchFamily="2" charset="0"/>
              </a:rPr>
              <a:t>Number of Customers: </a:t>
            </a:r>
            <a:r>
              <a:rPr lang="en-US" b="1" dirty="0">
                <a:solidFill>
                  <a:schemeClr val="bg1"/>
                </a:solidFill>
                <a:latin typeface="BentonSans Light" panose="02000503000000020004" pitchFamily="2" charset="0"/>
              </a:rPr>
              <a:t>3.4 million+</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r>
              <a:rPr lang="en-US" dirty="0">
                <a:solidFill>
                  <a:schemeClr val="bg1"/>
                </a:solidFill>
                <a:latin typeface="BentonSans Bold" panose="02000803000000020004" pitchFamily="2" charset="0"/>
              </a:rPr>
              <a:t>Area Served: </a:t>
            </a:r>
            <a:r>
              <a:rPr lang="en-US" b="1" dirty="0">
                <a:solidFill>
                  <a:schemeClr val="bg1"/>
                </a:solidFill>
                <a:latin typeface="BentonSans Light" panose="02000503000000020004" pitchFamily="2" charset="0"/>
              </a:rPr>
              <a:t>United Kingdom, Massachusetts, New York, and Rhode Island</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endParaRPr lang="en-US" dirty="0">
              <a:solidFill>
                <a:schemeClr val="bg1"/>
              </a:solidFill>
              <a:latin typeface="BentonSans Bold" panose="02000803000000020004" pitchFamily="2" charset="0"/>
            </a:endParaRPr>
          </a:p>
          <a:p>
            <a:endParaRPr lang="en-US" dirty="0">
              <a:solidFill>
                <a:schemeClr val="bg1"/>
              </a:solidFill>
              <a:latin typeface="BentonSans Bold" panose="02000803000000020004" pitchFamily="2" charset="0"/>
            </a:endParaRPr>
          </a:p>
          <a:p>
            <a:endParaRPr lang="en-US" dirty="0">
              <a:solidFill>
                <a:schemeClr val="bg1"/>
              </a:solidFill>
              <a:latin typeface="BentonSans Bold" panose="02000803000000020004" pitchFamily="2" charset="0"/>
            </a:endParaRPr>
          </a:p>
        </p:txBody>
      </p:sp>
      <p:sp>
        <p:nvSpPr>
          <p:cNvPr id="7" name="Rectangle 6"/>
          <p:cNvSpPr/>
          <p:nvPr/>
        </p:nvSpPr>
        <p:spPr>
          <a:xfrm>
            <a:off x="4951863" y="2168814"/>
            <a:ext cx="7003576" cy="2123658"/>
          </a:xfrm>
          <a:prstGeom prst="rect">
            <a:avLst/>
          </a:prstGeom>
        </p:spPr>
        <p:txBody>
          <a:bodyPr wrap="square">
            <a:spAutoFit/>
          </a:bodyPr>
          <a:lstStyle/>
          <a:p>
            <a:r>
              <a:rPr lang="en-US" sz="1100" dirty="0">
                <a:solidFill>
                  <a:schemeClr val="bg1"/>
                </a:solidFill>
                <a:latin typeface="BentonSans Light" panose="02000503000000020004" pitchFamily="2" charset="0"/>
              </a:rPr>
              <a:t>National Grid has and continues to aggressively adopt SAP cloud solutions while it optimizes and extends it's SAP ERP landscape. What separates National Grid from the field is their continued focus on innovation and leveraging technology to change the way their business operates and drive efficiency. The best example of this innovative and future focused approach is the go-live of their FERC on HANA solution. In an industry consistently adhering to more and more regulatory demands, National Grid designed and deployed a real time FERC reporting offering leveraging SAP S4. With this solution which is the first in NA, </a:t>
            </a:r>
          </a:p>
          <a:p>
            <a:endParaRPr lang="en-US" sz="1100" dirty="0">
              <a:solidFill>
                <a:schemeClr val="bg1"/>
              </a:solidFill>
              <a:latin typeface="BentonSans Light" panose="02000503000000020004" pitchFamily="2" charset="0"/>
            </a:endParaRPr>
          </a:p>
          <a:p>
            <a:r>
              <a:rPr lang="en-US" sz="1100" dirty="0">
                <a:solidFill>
                  <a:schemeClr val="bg1"/>
                </a:solidFill>
                <a:latin typeface="BentonSans Light" panose="02000503000000020004" pitchFamily="2" charset="0"/>
              </a:rPr>
              <a:t>o FI/CO postings are extracted from ECC through the SAP Landscape Transformation server (SLT) to </a:t>
            </a:r>
            <a:r>
              <a:rPr lang="en-US" sz="1100" dirty="0" err="1">
                <a:solidFill>
                  <a:schemeClr val="bg1"/>
                </a:solidFill>
                <a:latin typeface="BentonSans Light" panose="02000503000000020004" pitchFamily="2" charset="0"/>
              </a:rPr>
              <a:t>sFin</a:t>
            </a:r>
            <a:endParaRPr lang="en-US" sz="1100" dirty="0">
              <a:solidFill>
                <a:schemeClr val="bg1"/>
              </a:solidFill>
              <a:latin typeface="BentonSans Light" panose="02000503000000020004" pitchFamily="2" charset="0"/>
            </a:endParaRPr>
          </a:p>
          <a:p>
            <a:r>
              <a:rPr lang="en-US" sz="1100" dirty="0">
                <a:solidFill>
                  <a:schemeClr val="bg1"/>
                </a:solidFill>
                <a:latin typeface="BentonSans Light" panose="02000503000000020004" pitchFamily="2" charset="0"/>
              </a:rPr>
              <a:t>o Identical G/L transactions are posted in </a:t>
            </a:r>
            <a:r>
              <a:rPr lang="en-US" sz="1100" dirty="0" err="1">
                <a:solidFill>
                  <a:schemeClr val="bg1"/>
                </a:solidFill>
                <a:latin typeface="BentonSans Light" panose="02000503000000020004" pitchFamily="2" charset="0"/>
              </a:rPr>
              <a:t>sFin</a:t>
            </a:r>
            <a:endParaRPr lang="en-US" sz="1100" dirty="0">
              <a:solidFill>
                <a:schemeClr val="bg1"/>
              </a:solidFill>
              <a:latin typeface="BentonSans Light" panose="02000503000000020004" pitchFamily="2" charset="0"/>
            </a:endParaRPr>
          </a:p>
          <a:p>
            <a:r>
              <a:rPr lang="en-US" sz="1100" dirty="0">
                <a:solidFill>
                  <a:schemeClr val="bg1"/>
                </a:solidFill>
                <a:latin typeface="BentonSans Light" panose="02000503000000020004" pitchFamily="2" charset="0"/>
              </a:rPr>
              <a:t>o Regulatory account posting are derived for each transaction</a:t>
            </a:r>
          </a:p>
          <a:p>
            <a:r>
              <a:rPr lang="en-US" sz="1100" dirty="0">
                <a:solidFill>
                  <a:schemeClr val="bg1"/>
                </a:solidFill>
                <a:latin typeface="BentonSans Light" panose="02000503000000020004" pitchFamily="2" charset="0"/>
              </a:rPr>
              <a:t>o Regulatory financial results are available in real time after settlements are complete</a:t>
            </a:r>
            <a:br>
              <a:rPr lang="en-US" sz="1100" dirty="0">
                <a:solidFill>
                  <a:schemeClr val="bg1"/>
                </a:solidFill>
                <a:latin typeface="BentonSans Light" panose="02000503000000020004" pitchFamily="2" charset="0"/>
              </a:rPr>
            </a:br>
            <a:endParaRPr lang="en-US" sz="1100" dirty="0">
              <a:solidFill>
                <a:schemeClr val="bg1"/>
              </a:solidFill>
              <a:latin typeface="BentonSans Light" panose="02000503000000020004" pitchFamily="2" charset="0"/>
            </a:endParaRPr>
          </a:p>
        </p:txBody>
      </p:sp>
      <p:sp>
        <p:nvSpPr>
          <p:cNvPr id="9" name="Rectangle 8"/>
          <p:cNvSpPr/>
          <p:nvPr/>
        </p:nvSpPr>
        <p:spPr>
          <a:xfrm>
            <a:off x="4951863" y="1700789"/>
            <a:ext cx="5065594" cy="523220"/>
          </a:xfrm>
          <a:prstGeom prst="rect">
            <a:avLst/>
          </a:prstGeom>
        </p:spPr>
        <p:txBody>
          <a:bodyPr wrap="square">
            <a:spAutoFit/>
          </a:bodyPr>
          <a:lstStyle/>
          <a:p>
            <a:r>
              <a:rPr lang="en-US" sz="1400" b="1" dirty="0">
                <a:solidFill>
                  <a:schemeClr val="bg1"/>
                </a:solidFill>
                <a:latin typeface="BentonSans Bold" panose="02000803000000020004" pitchFamily="2" charset="0"/>
              </a:rPr>
              <a:t>How has this utility differentiated itself from the field?  What makes them stand out?</a:t>
            </a:r>
            <a:r>
              <a:rPr lang="en-US" sz="1400" dirty="0">
                <a:solidFill>
                  <a:schemeClr val="bg1"/>
                </a:solidFill>
                <a:latin typeface="BentonSans Bold" panose="02000803000000020004" pitchFamily="2" charset="0"/>
              </a:rPr>
              <a:t> </a:t>
            </a:r>
          </a:p>
        </p:txBody>
      </p:sp>
      <p:sp>
        <p:nvSpPr>
          <p:cNvPr id="10" name="Rectangle 9"/>
          <p:cNvSpPr/>
          <p:nvPr/>
        </p:nvSpPr>
        <p:spPr>
          <a:xfrm>
            <a:off x="4945039" y="4132659"/>
            <a:ext cx="5741158" cy="523220"/>
          </a:xfrm>
          <a:prstGeom prst="rect">
            <a:avLst/>
          </a:prstGeom>
        </p:spPr>
        <p:txBody>
          <a:bodyPr wrap="square">
            <a:spAutoFit/>
          </a:bodyPr>
          <a:lstStyle/>
          <a:p>
            <a:r>
              <a:rPr lang="en-US" sz="1400" b="1" dirty="0">
                <a:solidFill>
                  <a:schemeClr val="bg1"/>
                </a:solidFill>
                <a:latin typeface="BentonSans Bold" panose="02000803000000020004" pitchFamily="2" charset="0"/>
              </a:rPr>
              <a:t>How has their business grown?  What business results stand out as a product of innovation?</a:t>
            </a:r>
            <a:r>
              <a:rPr lang="en-US" sz="1100" dirty="0">
                <a:solidFill>
                  <a:schemeClr val="bg1"/>
                </a:solidFill>
                <a:latin typeface="BentonSans Bold" panose="02000803000000020004" pitchFamily="2" charset="0"/>
              </a:rPr>
              <a:t> </a:t>
            </a:r>
          </a:p>
        </p:txBody>
      </p:sp>
      <p:pic>
        <p:nvPicPr>
          <p:cNvPr id="6" name="Picture 5"/>
          <p:cNvPicPr>
            <a:picLocks noChangeAspect="1"/>
          </p:cNvPicPr>
          <p:nvPr/>
        </p:nvPicPr>
        <p:blipFill>
          <a:blip r:embed="rId2"/>
          <a:stretch>
            <a:fillRect/>
          </a:stretch>
        </p:blipFill>
        <p:spPr>
          <a:xfrm>
            <a:off x="402608" y="253117"/>
            <a:ext cx="5159689" cy="975181"/>
          </a:xfrm>
          <a:prstGeom prst="rect">
            <a:avLst/>
          </a:prstGeom>
        </p:spPr>
      </p:pic>
      <p:pic>
        <p:nvPicPr>
          <p:cNvPr id="11" name="Picture 2" descr="Image result for sap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45" y="6283555"/>
            <a:ext cx="894224" cy="45605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944766" y="6443121"/>
            <a:ext cx="1447832" cy="369332"/>
          </a:xfrm>
          <a:prstGeom prst="rect">
            <a:avLst/>
          </a:prstGeom>
        </p:spPr>
        <p:txBody>
          <a:bodyPr wrap="none">
            <a:spAutoFit/>
          </a:bodyPr>
          <a:lstStyle/>
          <a:p>
            <a:r>
              <a:rPr lang="en-US" dirty="0">
                <a:solidFill>
                  <a:schemeClr val="bg1"/>
                </a:solidFill>
                <a:latin typeface="BentonSans Bold" panose="02000803000000020004" pitchFamily="2" charset="0"/>
              </a:rPr>
              <a:t>#SAP4UTL</a:t>
            </a:r>
            <a:endParaRPr lang="en-US" dirty="0"/>
          </a:p>
        </p:txBody>
      </p:sp>
      <p:sp>
        <p:nvSpPr>
          <p:cNvPr id="13" name="Rectangle 12"/>
          <p:cNvSpPr/>
          <p:nvPr/>
        </p:nvSpPr>
        <p:spPr>
          <a:xfrm>
            <a:off x="4945038" y="4624288"/>
            <a:ext cx="7246961" cy="2400657"/>
          </a:xfrm>
          <a:prstGeom prst="rect">
            <a:avLst/>
          </a:prstGeom>
        </p:spPr>
        <p:txBody>
          <a:bodyPr wrap="square">
            <a:spAutoFit/>
          </a:bodyPr>
          <a:lstStyle/>
          <a:p>
            <a:r>
              <a:rPr lang="en-US" sz="1100" dirty="0">
                <a:solidFill>
                  <a:schemeClr val="bg1"/>
                </a:solidFill>
                <a:latin typeface="BentonSans Light" panose="02000503000000020004" pitchFamily="2" charset="0"/>
              </a:rPr>
              <a:t>National Grid is pursuing an aggressive roadmap to drive simplification and efficiency across the organization. Key to this strategy of moving to a more effective operating model is their goal of managing end to end processes across an ever distributing ERP landscape with the adoption of cloud technology, a comprehensive controls framework and an integrated data model. Leveraging SAP cloud technology National Grid has:</a:t>
            </a:r>
            <a:br>
              <a:rPr lang="en-US" sz="1100" dirty="0">
                <a:solidFill>
                  <a:schemeClr val="bg1"/>
                </a:solidFill>
                <a:latin typeface="BentonSans Light" panose="02000503000000020004" pitchFamily="2" charset="0"/>
              </a:rPr>
            </a:br>
            <a:endParaRPr lang="en-US" sz="1100" dirty="0">
              <a:solidFill>
                <a:schemeClr val="bg1"/>
              </a:solidFill>
              <a:latin typeface="BentonSans Light" panose="02000503000000020004" pitchFamily="2" charset="0"/>
            </a:endParaRPr>
          </a:p>
          <a:p>
            <a:r>
              <a:rPr lang="en-US" sz="1100" dirty="0">
                <a:solidFill>
                  <a:schemeClr val="bg1"/>
                </a:solidFill>
                <a:latin typeface="BentonSans Light" panose="02000503000000020004" pitchFamily="2" charset="0"/>
              </a:rPr>
              <a:t>- Delivered NA’s first real time FERC reporting solution with the adoption of S4 </a:t>
            </a:r>
          </a:p>
          <a:p>
            <a:r>
              <a:rPr lang="en-US" sz="1100" dirty="0">
                <a:solidFill>
                  <a:schemeClr val="bg1"/>
                </a:solidFill>
                <a:latin typeface="BentonSans Light" panose="02000503000000020004" pitchFamily="2" charset="0"/>
              </a:rPr>
              <a:t>- Initiated an HR Simplification Program of extending their existing SFSF environment and deploying a global instance of </a:t>
            </a:r>
            <a:r>
              <a:rPr lang="en-US" sz="1100" dirty="0" err="1">
                <a:solidFill>
                  <a:schemeClr val="bg1"/>
                </a:solidFill>
                <a:latin typeface="BentonSans Light" panose="02000503000000020004" pitchFamily="2" charset="0"/>
              </a:rPr>
              <a:t>SuccessFactors</a:t>
            </a:r>
            <a:r>
              <a:rPr lang="en-US" sz="1100" dirty="0">
                <a:solidFill>
                  <a:schemeClr val="bg1"/>
                </a:solidFill>
                <a:latin typeface="BentonSans Light" panose="02000503000000020004" pitchFamily="2" charset="0"/>
              </a:rPr>
              <a:t> Employee Central spanning both UK and US business</a:t>
            </a:r>
          </a:p>
          <a:p>
            <a:r>
              <a:rPr lang="en-US" sz="1100" dirty="0">
                <a:solidFill>
                  <a:schemeClr val="bg1"/>
                </a:solidFill>
                <a:latin typeface="BentonSans Light" panose="02000503000000020004" pitchFamily="2" charset="0"/>
              </a:rPr>
              <a:t>- Started deployment of SAP Concur to simplify and optimize their travel and expense process and spend</a:t>
            </a:r>
          </a:p>
          <a:p>
            <a:r>
              <a:rPr lang="en-US" sz="1100" dirty="0">
                <a:solidFill>
                  <a:schemeClr val="bg1"/>
                </a:solidFill>
                <a:latin typeface="BentonSans Light" panose="02000503000000020004" pitchFamily="2" charset="0"/>
              </a:rPr>
              <a:t>- Rolled out SAP </a:t>
            </a:r>
            <a:r>
              <a:rPr lang="en-US" sz="1100" dirty="0" err="1">
                <a:solidFill>
                  <a:schemeClr val="bg1"/>
                </a:solidFill>
                <a:latin typeface="BentonSans Light" panose="02000503000000020004" pitchFamily="2" charset="0"/>
              </a:rPr>
              <a:t>Fieldglass</a:t>
            </a:r>
            <a:r>
              <a:rPr lang="en-US" sz="1100" dirty="0">
                <a:solidFill>
                  <a:schemeClr val="bg1"/>
                </a:solidFill>
                <a:latin typeface="BentonSans Light" panose="02000503000000020004" pitchFamily="2" charset="0"/>
              </a:rPr>
              <a:t> to manage their contingent labor workforce</a:t>
            </a:r>
          </a:p>
          <a:p>
            <a:r>
              <a:rPr lang="en-US" sz="1100" dirty="0">
                <a:solidFill>
                  <a:schemeClr val="bg1"/>
                </a:solidFill>
                <a:latin typeface="BentonSans Light" panose="02000503000000020004" pitchFamily="2" charset="0"/>
              </a:rPr>
              <a:t>- Continued to leverage SAP Ariba driving strategic sourcing and offering their workforce next generation buying capabilities</a:t>
            </a:r>
          </a:p>
          <a:p>
            <a:endParaRPr lang="en-US" dirty="0"/>
          </a:p>
        </p:txBody>
      </p:sp>
    </p:spTree>
    <p:extLst>
      <p:ext uri="{BB962C8B-B14F-4D97-AF65-F5344CB8AC3E}">
        <p14:creationId xmlns:p14="http://schemas.microsoft.com/office/powerpoint/2010/main" val="1886118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80281"/>
            <a:ext cx="12192000" cy="5977719"/>
          </a:xfrm>
          <a:prstGeom prst="rect">
            <a:avLst/>
          </a:prstGeom>
          <a:solidFill>
            <a:srgbClr val="8697A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BentonSans Bold" panose="02000803000000020004" pitchFamily="2" charset="0"/>
            </a:endParaRPr>
          </a:p>
        </p:txBody>
      </p:sp>
      <p:sp>
        <p:nvSpPr>
          <p:cNvPr id="3" name="Rectangle 2"/>
          <p:cNvSpPr/>
          <p:nvPr/>
        </p:nvSpPr>
        <p:spPr>
          <a:xfrm>
            <a:off x="0" y="0"/>
            <a:ext cx="12192000" cy="1555845"/>
          </a:xfrm>
          <a:prstGeom prst="rect">
            <a:avLst/>
          </a:prstGeom>
          <a:solidFill>
            <a:srgbClr val="51837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6603" y="1937982"/>
            <a:ext cx="3800901" cy="3416320"/>
          </a:xfrm>
          <a:prstGeom prst="rect">
            <a:avLst/>
          </a:prstGeom>
          <a:noFill/>
        </p:spPr>
        <p:txBody>
          <a:bodyPr wrap="square" rtlCol="0">
            <a:spAutoFit/>
          </a:bodyPr>
          <a:lstStyle/>
          <a:p>
            <a:r>
              <a:rPr lang="en-US" dirty="0">
                <a:solidFill>
                  <a:schemeClr val="bg1"/>
                </a:solidFill>
                <a:latin typeface="BentonSans Bold" panose="02000803000000020004" pitchFamily="2" charset="0"/>
              </a:rPr>
              <a:t>Location: </a:t>
            </a:r>
            <a:r>
              <a:rPr lang="en-US" b="1" dirty="0">
                <a:solidFill>
                  <a:schemeClr val="bg1"/>
                </a:solidFill>
                <a:latin typeface="BentonSans Light" panose="02000503000000020004" pitchFamily="2" charset="0"/>
              </a:rPr>
              <a:t>Washington, DC</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r>
              <a:rPr lang="en-US" dirty="0">
                <a:solidFill>
                  <a:schemeClr val="bg1"/>
                </a:solidFill>
                <a:latin typeface="BentonSans Bold" panose="02000803000000020004" pitchFamily="2" charset="0"/>
              </a:rPr>
              <a:t>Number of Employees: </a:t>
            </a:r>
            <a:r>
              <a:rPr lang="en-US" b="1" dirty="0">
                <a:solidFill>
                  <a:schemeClr val="bg1"/>
                </a:solidFill>
                <a:latin typeface="BentonSans Light" panose="02000503000000020004" pitchFamily="2" charset="0"/>
              </a:rPr>
              <a:t>1,500+</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r>
              <a:rPr lang="en-US" dirty="0">
                <a:solidFill>
                  <a:schemeClr val="bg1"/>
                </a:solidFill>
                <a:latin typeface="BentonSans Bold" panose="02000803000000020004" pitchFamily="2" charset="0"/>
              </a:rPr>
              <a:t>Number of Customers: </a:t>
            </a:r>
            <a:r>
              <a:rPr lang="en-US" b="1" dirty="0">
                <a:solidFill>
                  <a:schemeClr val="bg1"/>
                </a:solidFill>
                <a:latin typeface="BentonSans Light" panose="02000503000000020004" pitchFamily="2" charset="0"/>
              </a:rPr>
              <a:t>1 million+</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r>
              <a:rPr lang="en-US" dirty="0">
                <a:solidFill>
                  <a:schemeClr val="bg1"/>
                </a:solidFill>
                <a:latin typeface="BentonSans Bold" panose="02000803000000020004" pitchFamily="2" charset="0"/>
              </a:rPr>
              <a:t>Area Served: </a:t>
            </a:r>
            <a:r>
              <a:rPr lang="en-US" b="1" dirty="0">
                <a:solidFill>
                  <a:schemeClr val="bg1"/>
                </a:solidFill>
                <a:latin typeface="BentonSans Light" panose="02000503000000020004" pitchFamily="2" charset="0"/>
              </a:rPr>
              <a:t>Washington DC, Maryland, and Virginia</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endParaRPr lang="en-US" dirty="0">
              <a:solidFill>
                <a:schemeClr val="bg1"/>
              </a:solidFill>
              <a:latin typeface="BentonSans Bold" panose="02000803000000020004" pitchFamily="2" charset="0"/>
            </a:endParaRPr>
          </a:p>
          <a:p>
            <a:endParaRPr lang="en-US" dirty="0">
              <a:solidFill>
                <a:schemeClr val="bg1"/>
              </a:solidFill>
              <a:latin typeface="BentonSans Bold" panose="02000803000000020004" pitchFamily="2" charset="0"/>
            </a:endParaRPr>
          </a:p>
          <a:p>
            <a:endParaRPr lang="en-US" dirty="0">
              <a:solidFill>
                <a:schemeClr val="bg1"/>
              </a:solidFill>
              <a:latin typeface="BentonSans Bold" panose="02000803000000020004" pitchFamily="2" charset="0"/>
            </a:endParaRPr>
          </a:p>
        </p:txBody>
      </p:sp>
      <p:sp>
        <p:nvSpPr>
          <p:cNvPr id="7" name="Rectangle 6"/>
          <p:cNvSpPr/>
          <p:nvPr/>
        </p:nvSpPr>
        <p:spPr>
          <a:xfrm>
            <a:off x="4951863" y="2168814"/>
            <a:ext cx="7003576" cy="600164"/>
          </a:xfrm>
          <a:prstGeom prst="rect">
            <a:avLst/>
          </a:prstGeom>
        </p:spPr>
        <p:txBody>
          <a:bodyPr wrap="square">
            <a:spAutoFit/>
          </a:bodyPr>
          <a:lstStyle/>
          <a:p>
            <a:r>
              <a:rPr lang="en-US" sz="1100" dirty="0">
                <a:solidFill>
                  <a:schemeClr val="bg1"/>
                </a:solidFill>
                <a:latin typeface="BentonSans Light" panose="02000503000000020004" pitchFamily="2" charset="0"/>
              </a:rPr>
              <a:t>Successful implementation of Project Vision that included the following key SAP applications: Customer Relationship &amp; Billing (CRB) - Suite on HANA, SAP Mobile Work Management, SAP Business Intelligence Suite, and OpenText Document Presentment &amp; Archiving</a:t>
            </a:r>
          </a:p>
        </p:txBody>
      </p:sp>
      <p:sp>
        <p:nvSpPr>
          <p:cNvPr id="8" name="Rectangle 7"/>
          <p:cNvSpPr/>
          <p:nvPr/>
        </p:nvSpPr>
        <p:spPr>
          <a:xfrm>
            <a:off x="4951863" y="3208318"/>
            <a:ext cx="7003576" cy="3308598"/>
          </a:xfrm>
          <a:prstGeom prst="rect">
            <a:avLst/>
          </a:prstGeom>
        </p:spPr>
        <p:txBody>
          <a:bodyPr wrap="square">
            <a:spAutoFit/>
          </a:bodyPr>
          <a:lstStyle/>
          <a:p>
            <a:r>
              <a:rPr lang="en-US" sz="1100" dirty="0">
                <a:solidFill>
                  <a:schemeClr val="bg1"/>
                </a:solidFill>
                <a:latin typeface="BentonSans Light" panose="02000503000000020004" pitchFamily="2" charset="0"/>
              </a:rPr>
              <a:t>WGL implemented the new Customer Information System (“CIS”) solution that will include all software and services required to implement and support the stated interfaces and traditional CIS functions such as customer service, account management, credit and collections, service orders, meter inventory, usage, billing, service address management, portfolio management, rates, and financial based activities. This new CIS replaced the WGL mainframe customer information system implemented in the 1970’s and related systems that supports all of the traditional utility business functions such as meter reading, billing, payment processing, credit, collections, field requests and service work orders.</a:t>
            </a:r>
          </a:p>
          <a:p>
            <a:endParaRPr lang="en-US" sz="1100" dirty="0">
              <a:solidFill>
                <a:schemeClr val="bg1"/>
              </a:solidFill>
              <a:latin typeface="BentonSans Light" panose="02000503000000020004" pitchFamily="2" charset="0"/>
            </a:endParaRPr>
          </a:p>
          <a:p>
            <a:r>
              <a:rPr lang="en-US" sz="1100" dirty="0">
                <a:solidFill>
                  <a:schemeClr val="bg1"/>
                </a:solidFill>
                <a:latin typeface="BentonSans Light" panose="02000503000000020004" pitchFamily="2" charset="0"/>
              </a:rPr>
              <a:t>• </a:t>
            </a:r>
            <a:r>
              <a:rPr lang="en-US" sz="1100" b="1" dirty="0">
                <a:solidFill>
                  <a:schemeClr val="bg1"/>
                </a:solidFill>
                <a:latin typeface="BentonSans Light" panose="02000503000000020004" pitchFamily="2" charset="0"/>
              </a:rPr>
              <a:t>SERVICE</a:t>
            </a:r>
            <a:r>
              <a:rPr lang="en-US" sz="1100" dirty="0">
                <a:solidFill>
                  <a:schemeClr val="bg1"/>
                </a:solidFill>
                <a:latin typeface="BentonSans Light" panose="02000503000000020004" pitchFamily="2" charset="0"/>
              </a:rPr>
              <a:t>: Better Functional fit (36%) vs(90+%) CIS without manual workarounds.</a:t>
            </a:r>
          </a:p>
          <a:p>
            <a:r>
              <a:rPr lang="en-US" sz="1100" dirty="0">
                <a:solidFill>
                  <a:schemeClr val="bg1"/>
                </a:solidFill>
                <a:latin typeface="BentonSans Light" panose="02000503000000020004" pitchFamily="2" charset="0"/>
              </a:rPr>
              <a:t>• </a:t>
            </a:r>
            <a:r>
              <a:rPr lang="en-US" sz="1100" b="1" dirty="0">
                <a:solidFill>
                  <a:schemeClr val="bg1"/>
                </a:solidFill>
                <a:latin typeface="BentonSans Light" panose="02000503000000020004" pitchFamily="2" charset="0"/>
              </a:rPr>
              <a:t>PERFORMANCE</a:t>
            </a:r>
            <a:r>
              <a:rPr lang="en-US" sz="1100" dirty="0">
                <a:solidFill>
                  <a:schemeClr val="bg1"/>
                </a:solidFill>
                <a:latin typeface="BentonSans Light" panose="02000503000000020004" pitchFamily="2" charset="0"/>
              </a:rPr>
              <a:t>: Better risk management, the majority of WG consumer services SOX issues are related to the complexity and limitations of the existing CIS environment. old CS processes require manual workarounds, adding complexity and risk.</a:t>
            </a:r>
          </a:p>
          <a:p>
            <a:r>
              <a:rPr lang="en-US" sz="1100" dirty="0">
                <a:solidFill>
                  <a:schemeClr val="bg1"/>
                </a:solidFill>
                <a:latin typeface="BentonSans Light" panose="02000503000000020004" pitchFamily="2" charset="0"/>
              </a:rPr>
              <a:t>• </a:t>
            </a:r>
            <a:r>
              <a:rPr lang="en-US" sz="1100" b="1" dirty="0">
                <a:solidFill>
                  <a:schemeClr val="bg1"/>
                </a:solidFill>
                <a:latin typeface="BentonSans Light" panose="02000503000000020004" pitchFamily="2" charset="0"/>
              </a:rPr>
              <a:t>INNOVATION</a:t>
            </a:r>
            <a:r>
              <a:rPr lang="en-US" sz="1100" dirty="0">
                <a:solidFill>
                  <a:schemeClr val="bg1"/>
                </a:solidFill>
                <a:latin typeface="BentonSans Light" panose="02000503000000020004" pitchFamily="2" charset="0"/>
              </a:rPr>
              <a:t>: Cost reductions include eliminating decommissioned systems support, reduced call times with workflows, scripting, and self-service. Cost avoidance include reduced rework with workflows and improved exception processing, eliminating needed uplift &amp; upgrade projects to the existing systems, and improved collections. Revenue enhancement includes reduced bad debt and reduced billing corrections</a:t>
            </a:r>
          </a:p>
          <a:p>
            <a:r>
              <a:rPr lang="en-US" sz="1100" dirty="0">
                <a:solidFill>
                  <a:schemeClr val="bg1"/>
                </a:solidFill>
                <a:latin typeface="BentonSans Light" panose="02000503000000020004" pitchFamily="2" charset="0"/>
              </a:rPr>
              <a:t>• </a:t>
            </a:r>
            <a:r>
              <a:rPr lang="en-US" sz="1100" b="1" dirty="0">
                <a:solidFill>
                  <a:schemeClr val="bg1"/>
                </a:solidFill>
                <a:latin typeface="BentonSans Light" panose="02000503000000020004" pitchFamily="2" charset="0"/>
              </a:rPr>
              <a:t>DIVERSITY</a:t>
            </a:r>
            <a:r>
              <a:rPr lang="en-US" sz="1100" dirty="0">
                <a:solidFill>
                  <a:schemeClr val="bg1"/>
                </a:solidFill>
                <a:latin typeface="BentonSans Light" panose="02000503000000020004" pitchFamily="2" charset="0"/>
              </a:rPr>
              <a:t>: Original diversity spend goal in RFP was 10%, increase to 16% through testing scope</a:t>
            </a:r>
          </a:p>
          <a:p>
            <a:r>
              <a:rPr lang="en-US" sz="1100" dirty="0">
                <a:solidFill>
                  <a:schemeClr val="bg1"/>
                </a:solidFill>
                <a:latin typeface="BentonSans Light" panose="02000503000000020004" pitchFamily="2" charset="0"/>
              </a:rPr>
              <a:t>• </a:t>
            </a:r>
            <a:r>
              <a:rPr lang="en-US" sz="1100" b="1" dirty="0">
                <a:solidFill>
                  <a:schemeClr val="bg1"/>
                </a:solidFill>
                <a:latin typeface="BentonSans Light" panose="02000503000000020004" pitchFamily="2" charset="0"/>
              </a:rPr>
              <a:t>SUSTAINABILITY</a:t>
            </a:r>
            <a:r>
              <a:rPr lang="en-US" sz="1100" dirty="0">
                <a:solidFill>
                  <a:schemeClr val="bg1"/>
                </a:solidFill>
                <a:latin typeface="BentonSans Light" panose="02000503000000020004" pitchFamily="2" charset="0"/>
              </a:rPr>
              <a:t>: Current legacy mainframe is 40 year old, home-grown application. SAP offers readily available resources, planned upgrades and a comprehensive user group community.</a:t>
            </a:r>
          </a:p>
        </p:txBody>
      </p:sp>
      <p:sp>
        <p:nvSpPr>
          <p:cNvPr id="9" name="Rectangle 8"/>
          <p:cNvSpPr/>
          <p:nvPr/>
        </p:nvSpPr>
        <p:spPr>
          <a:xfrm>
            <a:off x="4951863" y="1700789"/>
            <a:ext cx="5065594" cy="523220"/>
          </a:xfrm>
          <a:prstGeom prst="rect">
            <a:avLst/>
          </a:prstGeom>
        </p:spPr>
        <p:txBody>
          <a:bodyPr wrap="square">
            <a:spAutoFit/>
          </a:bodyPr>
          <a:lstStyle/>
          <a:p>
            <a:r>
              <a:rPr lang="en-US" sz="1400" b="1" dirty="0">
                <a:solidFill>
                  <a:schemeClr val="bg1"/>
                </a:solidFill>
                <a:latin typeface="BentonSans Bold" panose="02000803000000020004" pitchFamily="2" charset="0"/>
              </a:rPr>
              <a:t>How has this utility differentiated itself from the field?  What makes them stand out?</a:t>
            </a:r>
            <a:r>
              <a:rPr lang="en-US" sz="1400" dirty="0">
                <a:solidFill>
                  <a:schemeClr val="bg1"/>
                </a:solidFill>
                <a:latin typeface="BentonSans Bold" panose="02000803000000020004" pitchFamily="2" charset="0"/>
              </a:rPr>
              <a:t> </a:t>
            </a:r>
          </a:p>
        </p:txBody>
      </p:sp>
      <p:sp>
        <p:nvSpPr>
          <p:cNvPr id="10" name="Rectangle 9"/>
          <p:cNvSpPr/>
          <p:nvPr/>
        </p:nvSpPr>
        <p:spPr>
          <a:xfrm>
            <a:off x="4951863" y="2733763"/>
            <a:ext cx="5741158" cy="523220"/>
          </a:xfrm>
          <a:prstGeom prst="rect">
            <a:avLst/>
          </a:prstGeom>
        </p:spPr>
        <p:txBody>
          <a:bodyPr wrap="square">
            <a:spAutoFit/>
          </a:bodyPr>
          <a:lstStyle/>
          <a:p>
            <a:r>
              <a:rPr lang="en-US" sz="1400" b="1" dirty="0">
                <a:solidFill>
                  <a:schemeClr val="bg1"/>
                </a:solidFill>
                <a:latin typeface="BentonSans Bold" panose="02000803000000020004" pitchFamily="2" charset="0"/>
              </a:rPr>
              <a:t>How has their business grown?  What business results stand out as a product of innovation?</a:t>
            </a:r>
            <a:r>
              <a:rPr lang="en-US" sz="1100" dirty="0">
                <a:solidFill>
                  <a:schemeClr val="bg1"/>
                </a:solidFill>
                <a:latin typeface="BentonSans Bold" panose="02000803000000020004" pitchFamily="2" charset="0"/>
              </a:rPr>
              <a:t> </a:t>
            </a:r>
          </a:p>
        </p:txBody>
      </p:sp>
      <p:pic>
        <p:nvPicPr>
          <p:cNvPr id="6" name="Picture 5"/>
          <p:cNvPicPr>
            <a:picLocks noChangeAspect="1"/>
          </p:cNvPicPr>
          <p:nvPr/>
        </p:nvPicPr>
        <p:blipFill>
          <a:blip r:embed="rId2"/>
          <a:stretch>
            <a:fillRect/>
          </a:stretch>
        </p:blipFill>
        <p:spPr>
          <a:xfrm>
            <a:off x="286603" y="149780"/>
            <a:ext cx="4200525" cy="1314450"/>
          </a:xfrm>
          <a:prstGeom prst="rect">
            <a:avLst/>
          </a:prstGeom>
        </p:spPr>
      </p:pic>
      <p:pic>
        <p:nvPicPr>
          <p:cNvPr id="11" name="Picture 2" descr="Image result for sap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45" y="6283555"/>
            <a:ext cx="894224" cy="45605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944766" y="6443121"/>
            <a:ext cx="1447832" cy="369332"/>
          </a:xfrm>
          <a:prstGeom prst="rect">
            <a:avLst/>
          </a:prstGeom>
        </p:spPr>
        <p:txBody>
          <a:bodyPr wrap="none">
            <a:spAutoFit/>
          </a:bodyPr>
          <a:lstStyle/>
          <a:p>
            <a:r>
              <a:rPr lang="en-US" dirty="0">
                <a:solidFill>
                  <a:schemeClr val="bg1"/>
                </a:solidFill>
                <a:latin typeface="BentonSans Bold" panose="02000803000000020004" pitchFamily="2" charset="0"/>
              </a:rPr>
              <a:t>#SAP4UTL</a:t>
            </a:r>
            <a:endParaRPr lang="en-US" dirty="0"/>
          </a:p>
        </p:txBody>
      </p:sp>
    </p:spTree>
    <p:extLst>
      <p:ext uri="{BB962C8B-B14F-4D97-AF65-F5344CB8AC3E}">
        <p14:creationId xmlns:p14="http://schemas.microsoft.com/office/powerpoint/2010/main" val="94961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80281"/>
            <a:ext cx="12192000" cy="5977719"/>
          </a:xfrm>
          <a:prstGeom prst="rect">
            <a:avLst/>
          </a:prstGeom>
          <a:solidFill>
            <a:srgbClr val="8697A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BentonSans Bold" panose="02000803000000020004" pitchFamily="2" charset="0"/>
            </a:endParaRPr>
          </a:p>
        </p:txBody>
      </p:sp>
      <p:sp>
        <p:nvSpPr>
          <p:cNvPr id="3" name="Rectangle 2"/>
          <p:cNvSpPr/>
          <p:nvPr/>
        </p:nvSpPr>
        <p:spPr>
          <a:xfrm>
            <a:off x="0" y="0"/>
            <a:ext cx="12192000" cy="1555845"/>
          </a:xfrm>
          <a:prstGeom prst="rect">
            <a:avLst/>
          </a:prstGeom>
          <a:solidFill>
            <a:srgbClr val="51837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6603" y="1937982"/>
            <a:ext cx="4128448" cy="3970318"/>
          </a:xfrm>
          <a:prstGeom prst="rect">
            <a:avLst/>
          </a:prstGeom>
          <a:noFill/>
        </p:spPr>
        <p:txBody>
          <a:bodyPr wrap="square" rtlCol="0">
            <a:spAutoFit/>
          </a:bodyPr>
          <a:lstStyle/>
          <a:p>
            <a:r>
              <a:rPr lang="en-US" dirty="0">
                <a:solidFill>
                  <a:schemeClr val="bg1"/>
                </a:solidFill>
                <a:latin typeface="BentonSans Bold" panose="02000803000000020004" pitchFamily="2" charset="0"/>
              </a:rPr>
              <a:t>Location: </a:t>
            </a:r>
            <a:r>
              <a:rPr lang="en-US" b="1" dirty="0">
                <a:solidFill>
                  <a:schemeClr val="bg1"/>
                </a:solidFill>
                <a:latin typeface="BentonSans Light" panose="02000503000000020004" pitchFamily="2" charset="0"/>
              </a:rPr>
              <a:t>Minneapolis, MN</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r>
              <a:rPr lang="en-US" dirty="0">
                <a:solidFill>
                  <a:schemeClr val="bg1"/>
                </a:solidFill>
                <a:latin typeface="BentonSans Bold" panose="02000803000000020004" pitchFamily="2" charset="0"/>
              </a:rPr>
              <a:t>Number of Employees: </a:t>
            </a:r>
            <a:r>
              <a:rPr lang="en-US" b="1" dirty="0">
                <a:solidFill>
                  <a:schemeClr val="bg1"/>
                </a:solidFill>
                <a:latin typeface="BentonSans Light" panose="02000503000000020004" pitchFamily="2" charset="0"/>
              </a:rPr>
              <a:t>12,000+</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r>
              <a:rPr lang="en-US" dirty="0">
                <a:solidFill>
                  <a:schemeClr val="bg1"/>
                </a:solidFill>
                <a:latin typeface="BentonSans Bold" panose="02000803000000020004" pitchFamily="2" charset="0"/>
              </a:rPr>
              <a:t>Number of Customers: </a:t>
            </a:r>
            <a:r>
              <a:rPr lang="en-US" b="1" dirty="0">
                <a:solidFill>
                  <a:schemeClr val="bg1"/>
                </a:solidFill>
                <a:latin typeface="BentonSans Light" panose="02000503000000020004" pitchFamily="2" charset="0"/>
              </a:rPr>
              <a:t>5.1 million+</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r>
              <a:rPr lang="en-US" dirty="0">
                <a:solidFill>
                  <a:schemeClr val="bg1"/>
                </a:solidFill>
                <a:latin typeface="BentonSans Bold" panose="02000803000000020004" pitchFamily="2" charset="0"/>
              </a:rPr>
              <a:t>Area Served: </a:t>
            </a:r>
            <a:r>
              <a:rPr lang="en-US" b="1" dirty="0">
                <a:solidFill>
                  <a:schemeClr val="bg1"/>
                </a:solidFill>
                <a:latin typeface="BentonSans Light" panose="02000503000000020004" pitchFamily="2" charset="0"/>
              </a:rPr>
              <a:t>Minnesota, Michigan, Wisconsin, North Dakota, South Dakota, Colorado, Texas, and New Mexico</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endParaRPr lang="en-US" dirty="0">
              <a:solidFill>
                <a:schemeClr val="bg1"/>
              </a:solidFill>
              <a:latin typeface="BentonSans Bold" panose="02000803000000020004" pitchFamily="2" charset="0"/>
            </a:endParaRPr>
          </a:p>
          <a:p>
            <a:endParaRPr lang="en-US" dirty="0">
              <a:solidFill>
                <a:schemeClr val="bg1"/>
              </a:solidFill>
              <a:latin typeface="BentonSans Bold" panose="02000803000000020004" pitchFamily="2" charset="0"/>
            </a:endParaRPr>
          </a:p>
          <a:p>
            <a:endParaRPr lang="en-US" dirty="0">
              <a:solidFill>
                <a:schemeClr val="bg1"/>
              </a:solidFill>
              <a:latin typeface="BentonSans Bold" panose="02000803000000020004" pitchFamily="2" charset="0"/>
            </a:endParaRPr>
          </a:p>
        </p:txBody>
      </p:sp>
      <p:sp>
        <p:nvSpPr>
          <p:cNvPr id="7" name="Rectangle 6"/>
          <p:cNvSpPr/>
          <p:nvPr/>
        </p:nvSpPr>
        <p:spPr>
          <a:xfrm>
            <a:off x="4951863" y="2168814"/>
            <a:ext cx="7003576" cy="600164"/>
          </a:xfrm>
          <a:prstGeom prst="rect">
            <a:avLst/>
          </a:prstGeom>
        </p:spPr>
        <p:txBody>
          <a:bodyPr wrap="square">
            <a:spAutoFit/>
          </a:bodyPr>
          <a:lstStyle/>
          <a:p>
            <a:r>
              <a:rPr lang="en-US" sz="1100" dirty="0">
                <a:solidFill>
                  <a:schemeClr val="bg1"/>
                </a:solidFill>
                <a:latin typeface="BentonSans Light" panose="02000503000000020004" pitchFamily="2" charset="0"/>
              </a:rPr>
              <a:t>Xcel Energy has flawlessly executed multiple SAP go-lives with complex business transformation requirements. They have remained on target towards their transformational goals and have paved the way for future business efficiencies.</a:t>
            </a:r>
          </a:p>
        </p:txBody>
      </p:sp>
      <p:sp>
        <p:nvSpPr>
          <p:cNvPr id="8" name="Rectangle 7"/>
          <p:cNvSpPr/>
          <p:nvPr/>
        </p:nvSpPr>
        <p:spPr>
          <a:xfrm>
            <a:off x="4951863" y="4259196"/>
            <a:ext cx="7003576" cy="430887"/>
          </a:xfrm>
          <a:prstGeom prst="rect">
            <a:avLst/>
          </a:prstGeom>
        </p:spPr>
        <p:txBody>
          <a:bodyPr wrap="square">
            <a:spAutoFit/>
          </a:bodyPr>
          <a:lstStyle/>
          <a:p>
            <a:r>
              <a:rPr lang="en-US" sz="1100" dirty="0">
                <a:solidFill>
                  <a:schemeClr val="bg1"/>
                </a:solidFill>
                <a:latin typeface="BentonSans Light" panose="02000503000000020004" pitchFamily="2" charset="0"/>
              </a:rPr>
              <a:t>Xcel Energy has been able to transform the organization from various different operating entities acting independently to one enterprise process branded as One Xcel.</a:t>
            </a:r>
          </a:p>
        </p:txBody>
      </p:sp>
      <p:sp>
        <p:nvSpPr>
          <p:cNvPr id="9" name="Rectangle 8"/>
          <p:cNvSpPr/>
          <p:nvPr/>
        </p:nvSpPr>
        <p:spPr>
          <a:xfrm>
            <a:off x="4951863" y="1700789"/>
            <a:ext cx="5065594" cy="523220"/>
          </a:xfrm>
          <a:prstGeom prst="rect">
            <a:avLst/>
          </a:prstGeom>
        </p:spPr>
        <p:txBody>
          <a:bodyPr wrap="square">
            <a:spAutoFit/>
          </a:bodyPr>
          <a:lstStyle/>
          <a:p>
            <a:r>
              <a:rPr lang="en-US" sz="1400" b="1" dirty="0">
                <a:solidFill>
                  <a:schemeClr val="bg1"/>
                </a:solidFill>
                <a:latin typeface="BentonSans Bold" panose="02000803000000020004" pitchFamily="2" charset="0"/>
              </a:rPr>
              <a:t>How has this utility differentiated itself from the field?  What makes them stand out?</a:t>
            </a:r>
            <a:r>
              <a:rPr lang="en-US" sz="1400" dirty="0">
                <a:solidFill>
                  <a:schemeClr val="bg1"/>
                </a:solidFill>
                <a:latin typeface="BentonSans Bold" panose="02000803000000020004" pitchFamily="2" charset="0"/>
              </a:rPr>
              <a:t> </a:t>
            </a:r>
          </a:p>
        </p:txBody>
      </p:sp>
      <p:sp>
        <p:nvSpPr>
          <p:cNvPr id="10" name="Rectangle 9"/>
          <p:cNvSpPr/>
          <p:nvPr/>
        </p:nvSpPr>
        <p:spPr>
          <a:xfrm>
            <a:off x="4951863" y="3784641"/>
            <a:ext cx="5741158" cy="523220"/>
          </a:xfrm>
          <a:prstGeom prst="rect">
            <a:avLst/>
          </a:prstGeom>
        </p:spPr>
        <p:txBody>
          <a:bodyPr wrap="square">
            <a:spAutoFit/>
          </a:bodyPr>
          <a:lstStyle/>
          <a:p>
            <a:r>
              <a:rPr lang="en-US" sz="1400" b="1" dirty="0">
                <a:solidFill>
                  <a:schemeClr val="bg1"/>
                </a:solidFill>
                <a:latin typeface="BentonSans Bold" panose="02000803000000020004" pitchFamily="2" charset="0"/>
              </a:rPr>
              <a:t>How has their business grown?  What business results stand out as a product of innovation?</a:t>
            </a:r>
            <a:r>
              <a:rPr lang="en-US" sz="1100" dirty="0">
                <a:solidFill>
                  <a:schemeClr val="bg1"/>
                </a:solidFill>
                <a:latin typeface="BentonSans Bold" panose="02000803000000020004" pitchFamily="2" charset="0"/>
              </a:rPr>
              <a:t> </a:t>
            </a:r>
          </a:p>
        </p:txBody>
      </p:sp>
      <p:pic>
        <p:nvPicPr>
          <p:cNvPr id="11" name="Picture 10"/>
          <p:cNvPicPr>
            <a:picLocks noChangeAspect="1"/>
          </p:cNvPicPr>
          <p:nvPr/>
        </p:nvPicPr>
        <p:blipFill>
          <a:blip r:embed="rId2"/>
          <a:stretch>
            <a:fillRect/>
          </a:stretch>
        </p:blipFill>
        <p:spPr>
          <a:xfrm>
            <a:off x="286603" y="240360"/>
            <a:ext cx="5180158" cy="1115345"/>
          </a:xfrm>
          <a:prstGeom prst="rect">
            <a:avLst/>
          </a:prstGeom>
        </p:spPr>
      </p:pic>
      <p:pic>
        <p:nvPicPr>
          <p:cNvPr id="12" name="Picture 2" descr="Image result for sap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45" y="6283555"/>
            <a:ext cx="894224" cy="45605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944766" y="6443121"/>
            <a:ext cx="1447832" cy="369332"/>
          </a:xfrm>
          <a:prstGeom prst="rect">
            <a:avLst/>
          </a:prstGeom>
        </p:spPr>
        <p:txBody>
          <a:bodyPr wrap="none">
            <a:spAutoFit/>
          </a:bodyPr>
          <a:lstStyle/>
          <a:p>
            <a:r>
              <a:rPr lang="en-US" dirty="0">
                <a:solidFill>
                  <a:schemeClr val="bg1"/>
                </a:solidFill>
                <a:latin typeface="BentonSans Bold" panose="02000803000000020004" pitchFamily="2" charset="0"/>
              </a:rPr>
              <a:t>#SAP4UTL</a:t>
            </a:r>
            <a:endParaRPr lang="en-US" dirty="0"/>
          </a:p>
        </p:txBody>
      </p:sp>
    </p:spTree>
    <p:extLst>
      <p:ext uri="{BB962C8B-B14F-4D97-AF65-F5344CB8AC3E}">
        <p14:creationId xmlns:p14="http://schemas.microsoft.com/office/powerpoint/2010/main" val="1206293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681</TotalTime>
  <Words>1163</Words>
  <Application>Microsoft Office PowerPoint</Application>
  <PresentationFormat>Widescreen</PresentationFormat>
  <Paragraphs>77</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BentonSans Bold</vt:lpstr>
      <vt:lpstr>BentonSans Light</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Guinan, Lucas</dc:creator>
  <cp:lastModifiedBy>Guinan, Lucas</cp:lastModifiedBy>
  <cp:revision>34</cp:revision>
  <dcterms:created xsi:type="dcterms:W3CDTF">2017-08-16T16:15:35Z</dcterms:created>
  <dcterms:modified xsi:type="dcterms:W3CDTF">2017-08-17T03:37:29Z</dcterms:modified>
</cp:coreProperties>
</file>